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Lst>
  <p:sldSz cx="7772400" cy="10058400"/>
  <p:notesSz cx="6858000" cy="91440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9" autoAdjust="0"/>
    <p:restoredTop sz="94660"/>
  </p:normalViewPr>
  <p:slideViewPr>
    <p:cSldViewPr>
      <p:cViewPr>
        <p:scale>
          <a:sx n="100" d="100"/>
          <a:sy n="100" d="100"/>
        </p:scale>
        <p:origin x="2176" y="144"/>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6"/>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FF38E1A-1CAE-4520-A9DC-13EEE4D9BBF9}" type="datetimeFigureOut">
              <a:rPr lang="en-US" smtClean="0"/>
              <a:t>9/23/18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2372566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F38E1A-1CAE-4520-A9DC-13EEE4D9BBF9}" type="datetimeFigureOut">
              <a:rPr lang="en-US" smtClean="0"/>
              <a:t>9/23/18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256934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91466" y="537846"/>
            <a:ext cx="3805238" cy="1144143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F38E1A-1CAE-4520-A9DC-13EEE4D9BBF9}" type="datetimeFigureOut">
              <a:rPr lang="en-US" smtClean="0"/>
              <a:t>9/23/18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3618680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F38E1A-1CAE-4520-A9DC-13EEE4D9BBF9}" type="datetimeFigureOut">
              <a:rPr lang="en-US" smtClean="0"/>
              <a:t>9/23/18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4048449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F38E1A-1CAE-4520-A9DC-13EEE4D9BBF9}" type="datetimeFigureOut">
              <a:rPr lang="en-US" smtClean="0"/>
              <a:t>9/23/18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2640435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1466"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979421"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F38E1A-1CAE-4520-A9DC-13EEE4D9BBF9}" type="datetimeFigureOut">
              <a:rPr lang="en-US" smtClean="0"/>
              <a:t>9/23/18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3841038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F38E1A-1CAE-4520-A9DC-13EEE4D9BBF9}" type="datetimeFigureOut">
              <a:rPr lang="en-US" smtClean="0"/>
              <a:t>9/23/18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3532539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F38E1A-1CAE-4520-A9DC-13EEE4D9BBF9}" type="datetimeFigureOut">
              <a:rPr lang="en-US" smtClean="0"/>
              <a:t>9/23/18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1289518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F38E1A-1CAE-4520-A9DC-13EEE4D9BBF9}" type="datetimeFigureOut">
              <a:rPr lang="en-US" smtClean="0"/>
              <a:t>9/23/18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2155589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4"/>
            <a:ext cx="2557066" cy="1704340"/>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3038793" y="400474"/>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1" y="2104814"/>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F38E1A-1CAE-4520-A9DC-13EEE4D9BBF9}" type="datetimeFigureOut">
              <a:rPr lang="en-US" smtClean="0"/>
              <a:t>9/23/18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1954307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1"/>
            <a:ext cx="4663440" cy="831216"/>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523445" y="7872097"/>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F38E1A-1CAE-4520-A9DC-13EEE4D9BBF9}" type="datetimeFigureOut">
              <a:rPr lang="en-US" smtClean="0"/>
              <a:t>9/23/18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1594205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a:t>Click to edit Master title style</a:t>
            </a:r>
          </a:p>
        </p:txBody>
      </p:sp>
      <p:sp>
        <p:nvSpPr>
          <p:cNvPr id="3" name="Text Placeholder 2"/>
          <p:cNvSpPr>
            <a:spLocks noGrp="1"/>
          </p:cNvSpPr>
          <p:nvPr>
            <p:ph type="body" idx="1"/>
          </p:nvPr>
        </p:nvSpPr>
        <p:spPr>
          <a:xfrm>
            <a:off x="388620" y="2346962"/>
            <a:ext cx="6995160" cy="6638079"/>
          </a:xfrm>
          <a:prstGeom prst="rect">
            <a:avLst/>
          </a:prstGeom>
        </p:spPr>
        <p:txBody>
          <a:bodyPr vert="horz" lIns="101882" tIns="50941" rIns="101882" bIns="5094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8"/>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1FF38E1A-1CAE-4520-A9DC-13EEE4D9BBF9}" type="datetimeFigureOut">
              <a:rPr lang="en-US" smtClean="0"/>
              <a:t>9/23/18</a:t>
            </a:fld>
            <a:endParaRPr lang="en-US"/>
          </a:p>
        </p:txBody>
      </p:sp>
      <p:sp>
        <p:nvSpPr>
          <p:cNvPr id="5" name="Footer Placeholder 4"/>
          <p:cNvSpPr>
            <a:spLocks noGrp="1"/>
          </p:cNvSpPr>
          <p:nvPr>
            <p:ph type="ftr" sz="quarter" idx="3"/>
          </p:nvPr>
        </p:nvSpPr>
        <p:spPr>
          <a:xfrm>
            <a:off x="2655570" y="9322648"/>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8"/>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4EB16825-911A-4022-8A06-ADE23E41EA28}" type="slidenum">
              <a:rPr lang="en-US" smtClean="0"/>
              <a:t>‹#›</a:t>
            </a:fld>
            <a:endParaRPr lang="en-US"/>
          </a:p>
        </p:txBody>
      </p:sp>
    </p:spTree>
    <p:extLst>
      <p:ext uri="{BB962C8B-B14F-4D97-AF65-F5344CB8AC3E}">
        <p14:creationId xmlns:p14="http://schemas.microsoft.com/office/powerpoint/2010/main" val="2370782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5" y="628"/>
            <a:ext cx="7771429" cy="10057144"/>
          </a:xfrm>
          <a:prstGeom prst="rect">
            <a:avLst/>
          </a:prstGeom>
        </p:spPr>
      </p:pic>
      <p:sp>
        <p:nvSpPr>
          <p:cNvPr id="7" name="TextBox 6"/>
          <p:cNvSpPr txBox="1"/>
          <p:nvPr/>
        </p:nvSpPr>
        <p:spPr>
          <a:xfrm>
            <a:off x="227313" y="1676756"/>
            <a:ext cx="3391786" cy="738664"/>
          </a:xfrm>
          <a:prstGeom prst="rect">
            <a:avLst/>
          </a:prstGeom>
          <a:noFill/>
        </p:spPr>
        <p:txBody>
          <a:bodyPr wrap="square" rtlCol="0">
            <a:spAutoFit/>
          </a:bodyPr>
          <a:lstStyle/>
          <a:p>
            <a:pPr algn="ctr"/>
            <a:r>
              <a:rPr lang="en-US" sz="2800" dirty="0">
                <a:latin typeface="HelloHappyDays Medium" panose="02000603000000000000" pitchFamily="2" charset="0"/>
                <a:ea typeface="HelloHappyDays Medium" panose="02000603000000000000" pitchFamily="2" charset="0"/>
              </a:rPr>
              <a:t>This Week’s Skills</a:t>
            </a:r>
          </a:p>
          <a:p>
            <a:pPr algn="ctr"/>
            <a:endParaRPr lang="en-US" sz="1400" dirty="0">
              <a:latin typeface="Comic Sans MS" panose="030F0702030302020204" pitchFamily="66" charset="0"/>
            </a:endParaRPr>
          </a:p>
        </p:txBody>
      </p:sp>
      <p:sp>
        <p:nvSpPr>
          <p:cNvPr id="8" name="TextBox 7"/>
          <p:cNvSpPr txBox="1"/>
          <p:nvPr/>
        </p:nvSpPr>
        <p:spPr>
          <a:xfrm>
            <a:off x="4037956" y="1674465"/>
            <a:ext cx="3353444" cy="461665"/>
          </a:xfrm>
          <a:prstGeom prst="rect">
            <a:avLst/>
          </a:prstGeom>
          <a:noFill/>
        </p:spPr>
        <p:txBody>
          <a:bodyPr wrap="square" rtlCol="0">
            <a:spAutoFit/>
          </a:bodyPr>
          <a:lstStyle/>
          <a:p>
            <a:pPr algn="ctr"/>
            <a:r>
              <a:rPr lang="en-US" sz="2400" dirty="0">
                <a:latin typeface="HelloHappyDays Medium" panose="02000603000000000000" pitchFamily="2" charset="0"/>
                <a:ea typeface="HelloHappyDays Medium" panose="02000603000000000000" pitchFamily="2" charset="0"/>
              </a:rPr>
              <a:t>Special Announcements</a:t>
            </a:r>
          </a:p>
        </p:txBody>
      </p:sp>
      <p:sp>
        <p:nvSpPr>
          <p:cNvPr id="9" name="TextBox 8"/>
          <p:cNvSpPr txBox="1"/>
          <p:nvPr/>
        </p:nvSpPr>
        <p:spPr>
          <a:xfrm>
            <a:off x="4037956" y="5958829"/>
            <a:ext cx="3048644" cy="523220"/>
          </a:xfrm>
          <a:prstGeom prst="rect">
            <a:avLst/>
          </a:prstGeom>
          <a:noFill/>
        </p:spPr>
        <p:txBody>
          <a:bodyPr wrap="square" rtlCol="0">
            <a:spAutoFit/>
          </a:bodyPr>
          <a:lstStyle/>
          <a:p>
            <a:pPr algn="ctr"/>
            <a:r>
              <a:rPr lang="en-US" sz="2800" dirty="0">
                <a:latin typeface="HelloHappyDays Medium" panose="02000603000000000000" pitchFamily="2" charset="0"/>
                <a:ea typeface="HelloHappyDays Medium" panose="02000603000000000000" pitchFamily="2" charset="0"/>
              </a:rPr>
              <a:t>Phonics/Spelling</a:t>
            </a:r>
          </a:p>
        </p:txBody>
      </p:sp>
      <p:sp>
        <p:nvSpPr>
          <p:cNvPr id="10" name="TextBox 9"/>
          <p:cNvSpPr txBox="1"/>
          <p:nvPr/>
        </p:nvSpPr>
        <p:spPr>
          <a:xfrm>
            <a:off x="685801" y="9448800"/>
            <a:ext cx="3048000" cy="400110"/>
          </a:xfrm>
          <a:prstGeom prst="rect">
            <a:avLst/>
          </a:prstGeom>
          <a:noFill/>
        </p:spPr>
        <p:txBody>
          <a:bodyPr wrap="square" rtlCol="0">
            <a:spAutoFit/>
          </a:bodyPr>
          <a:lstStyle/>
          <a:p>
            <a:pPr algn="ctr"/>
            <a:r>
              <a:rPr lang="en-US" dirty="0" err="1">
                <a:latin typeface="HelloHappyDays Medium" panose="02000603000000000000" pitchFamily="2" charset="0"/>
                <a:ea typeface="HelloHappyDays Medium" panose="02000603000000000000" pitchFamily="2" charset="0"/>
              </a:rPr>
              <a:t>talvarado@grafordisd.net</a:t>
            </a:r>
            <a:endParaRPr lang="en-US" dirty="0">
              <a:latin typeface="HelloHappyDays Medium" panose="02000603000000000000" pitchFamily="2" charset="0"/>
              <a:ea typeface="HelloHappyDays Medium" panose="02000603000000000000" pitchFamily="2" charset="0"/>
            </a:endParaRPr>
          </a:p>
        </p:txBody>
      </p:sp>
      <p:sp>
        <p:nvSpPr>
          <p:cNvPr id="11" name="TextBox 10"/>
          <p:cNvSpPr txBox="1"/>
          <p:nvPr/>
        </p:nvSpPr>
        <p:spPr>
          <a:xfrm>
            <a:off x="227313" y="2415420"/>
            <a:ext cx="3506488" cy="5232202"/>
          </a:xfrm>
          <a:prstGeom prst="rect">
            <a:avLst/>
          </a:prstGeom>
          <a:noFill/>
        </p:spPr>
        <p:txBody>
          <a:bodyPr wrap="square" rtlCol="0">
            <a:spAutoFit/>
          </a:bodyPr>
          <a:lstStyle/>
          <a:p>
            <a:r>
              <a:rPr lang="en-US" sz="1800" b="1" dirty="0">
                <a:latin typeface="HelloHappyDays Medium" panose="02000603000000000000" pitchFamily="2" charset="0"/>
                <a:ea typeface="HelloHappyDays Medium" panose="02000603000000000000" pitchFamily="2" charset="0"/>
              </a:rPr>
              <a:t>Reading: </a:t>
            </a:r>
            <a:r>
              <a:rPr lang="en-US" sz="1800" dirty="0">
                <a:latin typeface="HelloHappyDays Medium" panose="02000603000000000000" pitchFamily="2" charset="0"/>
                <a:ea typeface="HelloHappyDays Medium" panose="02000603000000000000" pitchFamily="2" charset="0"/>
              </a:rPr>
              <a:t>We will apply our reading kills to the story, Cloudy with a Chance of Meatballs. We will be summarizing, retelling, and learning new vocabulary. Read each night for 10 minutes. </a:t>
            </a:r>
          </a:p>
          <a:p>
            <a:r>
              <a:rPr lang="en-US" sz="1600" dirty="0">
                <a:latin typeface="HelloHappyDays Medium" panose="02000603000000000000" pitchFamily="2" charset="0"/>
                <a:ea typeface="HelloHappyDays Medium" panose="02000603000000000000" pitchFamily="2" charset="0"/>
              </a:rPr>
              <a:t> </a:t>
            </a:r>
          </a:p>
          <a:p>
            <a:r>
              <a:rPr lang="en-US" sz="1800" b="1" dirty="0">
                <a:latin typeface="HelloHappyDays Medium" panose="02000603000000000000" pitchFamily="2" charset="0"/>
                <a:ea typeface="HelloHappyDays Medium" panose="02000603000000000000" pitchFamily="2" charset="0"/>
              </a:rPr>
              <a:t>Writing:</a:t>
            </a:r>
            <a:r>
              <a:rPr lang="en-US" sz="1800" dirty="0">
                <a:latin typeface="HelloHappyDays Medium" panose="02000603000000000000" pitchFamily="2" charset="0"/>
                <a:ea typeface="HelloHappyDays Medium" panose="02000603000000000000" pitchFamily="2" charset="0"/>
              </a:rPr>
              <a:t> We will continue to work on skills to improve our writing. Students will be using a checklist and establishing goals. </a:t>
            </a:r>
            <a:r>
              <a:rPr lang="en-US" sz="1600" dirty="0">
                <a:latin typeface="HelloHappyDays Medium" panose="02000603000000000000" pitchFamily="2" charset="0"/>
                <a:ea typeface="HelloHappyDays Medium" panose="02000603000000000000" pitchFamily="2" charset="0"/>
              </a:rPr>
              <a:t> </a:t>
            </a:r>
          </a:p>
          <a:p>
            <a:endParaRPr lang="en-US" sz="1600" dirty="0">
              <a:latin typeface="HelloHappyDays Medium" panose="02000603000000000000" pitchFamily="2" charset="0"/>
              <a:ea typeface="HelloHappyDays Medium" panose="02000603000000000000" pitchFamily="2" charset="0"/>
            </a:endParaRPr>
          </a:p>
          <a:p>
            <a:r>
              <a:rPr lang="en-US" sz="1800" b="1" dirty="0">
                <a:latin typeface="HelloHappyDays Medium" panose="02000603000000000000" pitchFamily="2" charset="0"/>
                <a:ea typeface="HelloHappyDays Medium" panose="02000603000000000000" pitchFamily="2" charset="0"/>
              </a:rPr>
              <a:t>Phonics: </a:t>
            </a:r>
            <a:r>
              <a:rPr lang="en-US" sz="1800" dirty="0">
                <a:latin typeface="HelloHappyDays Medium" panose="02000603000000000000" pitchFamily="2" charset="0"/>
                <a:ea typeface="HelloHappyDays Medium" panose="02000603000000000000" pitchFamily="2" charset="0"/>
              </a:rPr>
              <a:t>We will be working on </a:t>
            </a:r>
            <a:r>
              <a:rPr lang="en-US" sz="1800" dirty="0" err="1">
                <a:latin typeface="HelloHappyDays Medium" panose="02000603000000000000" pitchFamily="2" charset="0"/>
                <a:ea typeface="HelloHappyDays Medium" panose="02000603000000000000" pitchFamily="2" charset="0"/>
              </a:rPr>
              <a:t>ur</a:t>
            </a:r>
            <a:r>
              <a:rPr lang="en-US" sz="1800" dirty="0">
                <a:latin typeface="HelloHappyDays Medium" panose="02000603000000000000" pitchFamily="2" charset="0"/>
                <a:ea typeface="HelloHappyDays Medium" panose="02000603000000000000" pitchFamily="2" charset="0"/>
              </a:rPr>
              <a:t>, </a:t>
            </a:r>
            <a:r>
              <a:rPr lang="en-US" sz="1800" dirty="0" err="1">
                <a:latin typeface="HelloHappyDays Medium" panose="02000603000000000000" pitchFamily="2" charset="0"/>
                <a:ea typeface="HelloHappyDays Medium" panose="02000603000000000000" pitchFamily="2" charset="0"/>
              </a:rPr>
              <a:t>qu</a:t>
            </a:r>
            <a:r>
              <a:rPr lang="en-US" sz="1800" dirty="0">
                <a:latin typeface="HelloHappyDays Medium" panose="02000603000000000000" pitchFamily="2" charset="0"/>
                <a:ea typeface="HelloHappyDays Medium" panose="02000603000000000000" pitchFamily="2" charset="0"/>
              </a:rPr>
              <a:t>, and </a:t>
            </a:r>
            <a:r>
              <a:rPr lang="en-US" sz="1800" dirty="0" err="1">
                <a:latin typeface="HelloHappyDays Medium" panose="02000603000000000000" pitchFamily="2" charset="0"/>
                <a:ea typeface="HelloHappyDays Medium" panose="02000603000000000000" pitchFamily="2" charset="0"/>
              </a:rPr>
              <a:t>ar</a:t>
            </a:r>
            <a:r>
              <a:rPr lang="en-US" sz="1800" dirty="0">
                <a:latin typeface="HelloHappyDays Medium" panose="02000603000000000000" pitchFamily="2" charset="0"/>
                <a:ea typeface="HelloHappyDays Medium" panose="02000603000000000000" pitchFamily="2" charset="0"/>
              </a:rPr>
              <a:t> combinations. Students will code words and apply rules. Practice reading and writing </a:t>
            </a:r>
          </a:p>
          <a:p>
            <a:r>
              <a:rPr lang="en-US" sz="1800" dirty="0">
                <a:latin typeface="HelloHappyDays Medium" panose="02000603000000000000" pitchFamily="2" charset="0"/>
                <a:ea typeface="HelloHappyDays Medium" panose="02000603000000000000" pitchFamily="2" charset="0"/>
              </a:rPr>
              <a:t>your sight words each night</a:t>
            </a:r>
            <a:r>
              <a:rPr lang="en-US" sz="1600" dirty="0">
                <a:latin typeface="HelloHappyDays Medium" panose="02000603000000000000" pitchFamily="2" charset="0"/>
                <a:ea typeface="HelloHappyDays Medium" panose="02000603000000000000" pitchFamily="2" charset="0"/>
              </a:rPr>
              <a:t>.  </a:t>
            </a:r>
          </a:p>
          <a:p>
            <a:endParaRPr lang="en-US" sz="1600" b="1" dirty="0">
              <a:latin typeface="HelloHappyDays Medium" panose="02000603000000000000" pitchFamily="2" charset="0"/>
              <a:ea typeface="HelloHappyDays Medium" panose="02000603000000000000" pitchFamily="2" charset="0"/>
            </a:endParaRPr>
          </a:p>
          <a:p>
            <a:r>
              <a:rPr lang="en-US" sz="1600" dirty="0">
                <a:latin typeface="HelloHappyDays Medium" panose="02000603000000000000" pitchFamily="2" charset="0"/>
                <a:ea typeface="HelloHappyDays Medium" panose="02000603000000000000" pitchFamily="2" charset="0"/>
              </a:rPr>
              <a:t>.  </a:t>
            </a:r>
            <a:endParaRPr lang="en-US" sz="1600" b="1" dirty="0">
              <a:latin typeface="HelloHappyDays Medium" panose="02000603000000000000" pitchFamily="2" charset="0"/>
              <a:ea typeface="HelloHappyDays Medium" panose="02000603000000000000" pitchFamily="2" charset="0"/>
            </a:endParaRPr>
          </a:p>
        </p:txBody>
      </p:sp>
      <p:sp>
        <p:nvSpPr>
          <p:cNvPr id="12" name="TextBox 11"/>
          <p:cNvSpPr txBox="1"/>
          <p:nvPr/>
        </p:nvSpPr>
        <p:spPr>
          <a:xfrm>
            <a:off x="3999613" y="2284780"/>
            <a:ext cx="3506488" cy="4247317"/>
          </a:xfrm>
          <a:prstGeom prst="rect">
            <a:avLst/>
          </a:prstGeom>
          <a:noFill/>
        </p:spPr>
        <p:txBody>
          <a:bodyPr wrap="square" rtlCol="0">
            <a:spAutoFit/>
          </a:bodyPr>
          <a:lstStyle/>
          <a:p>
            <a:r>
              <a:rPr lang="en-US" sz="1400" dirty="0">
                <a:latin typeface="HelloHappyDays Medium" panose="02000603000000000000" pitchFamily="2" charset="0"/>
                <a:ea typeface="HelloHappyDays Medium" panose="02000603000000000000" pitchFamily="2" charset="0"/>
              </a:rPr>
              <a:t>*October 5</a:t>
            </a:r>
            <a:r>
              <a:rPr lang="en-US" sz="1400" baseline="30000" dirty="0">
                <a:latin typeface="HelloHappyDays Medium" panose="02000603000000000000" pitchFamily="2" charset="0"/>
                <a:ea typeface="HelloHappyDays Medium" panose="02000603000000000000" pitchFamily="2" charset="0"/>
              </a:rPr>
              <a:t>th</a:t>
            </a:r>
            <a:r>
              <a:rPr lang="en-US" sz="1400" dirty="0">
                <a:latin typeface="HelloHappyDays Medium" panose="02000603000000000000" pitchFamily="2" charset="0"/>
                <a:ea typeface="HelloHappyDays Medium" panose="02000603000000000000" pitchFamily="2" charset="0"/>
              </a:rPr>
              <a:t> from 1pm-4pm has been established as parent conferences. I will be sending home a sign-up sheet with a variety of times to choose from. If you prefer a different day, I am flexible with that too. </a:t>
            </a:r>
            <a:r>
              <a:rPr lang="en-US" sz="1400" dirty="0">
                <a:latin typeface="HelloHappyDays Medium" panose="02000603000000000000" pitchFamily="2" charset="0"/>
                <a:ea typeface="HelloHappyDays Medium" panose="02000603000000000000" pitchFamily="2" charset="0"/>
                <a:sym typeface="Wingdings" pitchFamily="2" charset="2"/>
              </a:rPr>
              <a:t></a:t>
            </a:r>
            <a:endParaRPr lang="en-US" sz="1400" dirty="0">
              <a:latin typeface="HelloHappyDays Medium" panose="02000603000000000000" pitchFamily="2" charset="0"/>
              <a:ea typeface="HelloHappyDays Medium" panose="02000603000000000000" pitchFamily="2" charset="0"/>
            </a:endParaRPr>
          </a:p>
          <a:p>
            <a:endParaRPr lang="en-US" sz="1400" dirty="0">
              <a:latin typeface="HelloHappyDays Medium" panose="02000603000000000000" pitchFamily="2" charset="0"/>
              <a:ea typeface="HelloHappyDays Medium" panose="02000603000000000000" pitchFamily="2" charset="0"/>
            </a:endParaRPr>
          </a:p>
          <a:p>
            <a:r>
              <a:rPr lang="en-US" sz="1400" dirty="0">
                <a:latin typeface="HelloHappyDays Medium" panose="02000603000000000000" pitchFamily="2" charset="0"/>
                <a:ea typeface="HelloHappyDays Medium" panose="02000603000000000000" pitchFamily="2" charset="0"/>
              </a:rPr>
              <a:t>*This is our first week of changing classrooms. I ask for your patience as we work through this process. </a:t>
            </a:r>
          </a:p>
          <a:p>
            <a:endParaRPr lang="en-US" sz="1400" dirty="0">
              <a:latin typeface="HelloHappyDays Medium" panose="02000603000000000000" pitchFamily="2" charset="0"/>
              <a:ea typeface="HelloHappyDays Medium" panose="02000603000000000000" pitchFamily="2" charset="0"/>
            </a:endParaRPr>
          </a:p>
          <a:p>
            <a:r>
              <a:rPr lang="en-US" sz="1400" dirty="0">
                <a:latin typeface="HelloHappyDays Medium" panose="02000603000000000000" pitchFamily="2" charset="0"/>
                <a:ea typeface="HelloHappyDays Medium" panose="02000603000000000000" pitchFamily="2" charset="0"/>
              </a:rPr>
              <a:t>*The 1</a:t>
            </a:r>
            <a:r>
              <a:rPr lang="en-US" sz="1400" baseline="30000" dirty="0">
                <a:latin typeface="HelloHappyDays Medium" panose="02000603000000000000" pitchFamily="2" charset="0"/>
                <a:ea typeface="HelloHappyDays Medium" panose="02000603000000000000" pitchFamily="2" charset="0"/>
              </a:rPr>
              <a:t>st</a:t>
            </a:r>
            <a:r>
              <a:rPr lang="en-US" sz="1400" dirty="0">
                <a:latin typeface="HelloHappyDays Medium" panose="02000603000000000000" pitchFamily="2" charset="0"/>
                <a:ea typeface="HelloHappyDays Medium" panose="02000603000000000000" pitchFamily="2" charset="0"/>
              </a:rPr>
              <a:t> six weeks ends Friday, Sep. 28</a:t>
            </a:r>
            <a:r>
              <a:rPr lang="en-US" sz="1400" baseline="30000" dirty="0">
                <a:latin typeface="HelloHappyDays Medium" panose="02000603000000000000" pitchFamily="2" charset="0"/>
                <a:ea typeface="HelloHappyDays Medium" panose="02000603000000000000" pitchFamily="2" charset="0"/>
              </a:rPr>
              <a:t>th</a:t>
            </a:r>
            <a:r>
              <a:rPr lang="en-US" sz="1400" dirty="0">
                <a:latin typeface="HelloHappyDays Medium" panose="02000603000000000000" pitchFamily="2" charset="0"/>
                <a:ea typeface="HelloHappyDays Medium" panose="02000603000000000000" pitchFamily="2" charset="0"/>
              </a:rPr>
              <a:t>. </a:t>
            </a:r>
          </a:p>
          <a:p>
            <a:endParaRPr lang="en-US" sz="1400" dirty="0">
              <a:latin typeface="HelloHappyDays Medium" panose="02000603000000000000" pitchFamily="2" charset="0"/>
              <a:ea typeface="HelloHappyDays Medium" panose="02000603000000000000" pitchFamily="2" charset="0"/>
            </a:endParaRPr>
          </a:p>
          <a:p>
            <a:r>
              <a:rPr lang="en-US" sz="1400" dirty="0">
                <a:latin typeface="HelloHappyDays Medium" panose="02000603000000000000" pitchFamily="2" charset="0"/>
                <a:ea typeface="HelloHappyDays Medium" panose="02000603000000000000" pitchFamily="2" charset="0"/>
              </a:rPr>
              <a:t>*We will dismiss at 2:45 pm on </a:t>
            </a:r>
          </a:p>
          <a:p>
            <a:r>
              <a:rPr lang="en-US" sz="1400" dirty="0">
                <a:latin typeface="HelloHappyDays Medium" panose="02000603000000000000" pitchFamily="2" charset="0"/>
                <a:ea typeface="HelloHappyDays Medium" panose="02000603000000000000" pitchFamily="2" charset="0"/>
              </a:rPr>
              <a:t>Fridays. </a:t>
            </a:r>
          </a:p>
          <a:p>
            <a:endParaRPr lang="en-US" sz="1500" dirty="0">
              <a:latin typeface="HelloHappyDays Medium" panose="02000603000000000000" pitchFamily="2" charset="0"/>
              <a:ea typeface="HelloHappyDays Medium" panose="02000603000000000000" pitchFamily="2" charset="0"/>
            </a:endParaRPr>
          </a:p>
          <a:p>
            <a:endParaRPr lang="en-US" sz="1500" dirty="0">
              <a:latin typeface="HelloHappyDays Medium" panose="02000603000000000000" pitchFamily="2" charset="0"/>
              <a:ea typeface="HelloHappyDays Medium" panose="02000603000000000000" pitchFamily="2" charset="0"/>
            </a:endParaRPr>
          </a:p>
          <a:p>
            <a:endParaRPr lang="en-US" sz="1600" dirty="0">
              <a:latin typeface="HelloHappyDays Medium" panose="02000603000000000000" pitchFamily="2" charset="0"/>
              <a:ea typeface="HelloHappyDays Medium" panose="02000603000000000000" pitchFamily="2" charset="0"/>
            </a:endParaRPr>
          </a:p>
          <a:p>
            <a:endParaRPr lang="en-US" sz="1600" dirty="0">
              <a:latin typeface="HelloHappyDays Medium" panose="02000603000000000000" pitchFamily="2" charset="0"/>
              <a:ea typeface="HelloHappyDays Medium" panose="02000603000000000000" pitchFamily="2" charset="0"/>
            </a:endParaRPr>
          </a:p>
          <a:p>
            <a:endParaRPr lang="en-US" sz="1200" dirty="0">
              <a:latin typeface="Comic Sans MS" panose="030F0702030302020204" pitchFamily="66" charset="0"/>
            </a:endParaRPr>
          </a:p>
        </p:txBody>
      </p:sp>
      <p:sp>
        <p:nvSpPr>
          <p:cNvPr id="3" name="TextBox 2">
            <a:extLst>
              <a:ext uri="{FF2B5EF4-FFF2-40B4-BE49-F238E27FC236}">
                <a16:creationId xmlns:a16="http://schemas.microsoft.com/office/drawing/2014/main" id="{0E12DF8E-B56E-BA49-A72A-39FC6BE66538}"/>
              </a:ext>
            </a:extLst>
          </p:cNvPr>
          <p:cNvSpPr txBox="1"/>
          <p:nvPr/>
        </p:nvSpPr>
        <p:spPr>
          <a:xfrm>
            <a:off x="2362200" y="208722"/>
            <a:ext cx="2971800" cy="1107996"/>
          </a:xfrm>
          <a:prstGeom prst="rect">
            <a:avLst/>
          </a:prstGeom>
          <a:noFill/>
        </p:spPr>
        <p:txBody>
          <a:bodyPr wrap="square" rtlCol="0">
            <a:spAutoFit/>
          </a:bodyPr>
          <a:lstStyle/>
          <a:p>
            <a:pPr algn="ctr"/>
            <a:r>
              <a:rPr lang="en-US" sz="2200" dirty="0">
                <a:latin typeface="HelloHappyDays Medium" panose="02000603000000000000" pitchFamily="2" charset="0"/>
                <a:ea typeface="HelloHappyDays Medium" panose="02000603000000000000" pitchFamily="2" charset="0"/>
              </a:rPr>
              <a:t>Dr. Alvarado’s ELAR Newsletter</a:t>
            </a:r>
          </a:p>
          <a:p>
            <a:pPr algn="ctr"/>
            <a:r>
              <a:rPr lang="en-US" sz="2200" dirty="0">
                <a:latin typeface="HelloHappyDays Medium" panose="02000603000000000000" pitchFamily="2" charset="0"/>
                <a:ea typeface="HelloHappyDays Medium" panose="02000603000000000000" pitchFamily="2" charset="0"/>
              </a:rPr>
              <a:t>September 24-28, 2018</a:t>
            </a:r>
          </a:p>
        </p:txBody>
      </p:sp>
      <p:sp>
        <p:nvSpPr>
          <p:cNvPr id="4" name="TextBox 3">
            <a:extLst>
              <a:ext uri="{FF2B5EF4-FFF2-40B4-BE49-F238E27FC236}">
                <a16:creationId xmlns:a16="http://schemas.microsoft.com/office/drawing/2014/main" id="{4259E831-C58A-F949-A3E2-F03DF0DC345C}"/>
              </a:ext>
            </a:extLst>
          </p:cNvPr>
          <p:cNvSpPr txBox="1"/>
          <p:nvPr/>
        </p:nvSpPr>
        <p:spPr>
          <a:xfrm>
            <a:off x="4114235" y="6801922"/>
            <a:ext cx="3391866" cy="1569660"/>
          </a:xfrm>
          <a:prstGeom prst="rect">
            <a:avLst/>
          </a:prstGeom>
          <a:solidFill>
            <a:schemeClr val="bg1"/>
          </a:solidFill>
        </p:spPr>
        <p:txBody>
          <a:bodyPr wrap="square" rtlCol="0">
            <a:spAutoFit/>
          </a:bodyPr>
          <a:lstStyle/>
          <a:p>
            <a:r>
              <a:rPr lang="en-US" sz="1600" dirty="0">
                <a:latin typeface="HelloHappyDays Medium" panose="02000603000000000000" pitchFamily="2" charset="0"/>
                <a:ea typeface="HelloHappyDays Medium" panose="02000603000000000000" pitchFamily="2" charset="0"/>
              </a:rPr>
              <a:t>In Saxon Phonics, students are learning the rules for coding words. Ask your child about what they have learned about combinations. An assessment will be given on Friday over the skills we learned. </a:t>
            </a:r>
          </a:p>
        </p:txBody>
      </p:sp>
    </p:spTree>
    <p:extLst>
      <p:ext uri="{BB962C8B-B14F-4D97-AF65-F5344CB8AC3E}">
        <p14:creationId xmlns:p14="http://schemas.microsoft.com/office/powerpoint/2010/main" val="5067779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TotalTime>
  <Words>244</Words>
  <Application>Microsoft Macintosh PowerPoint</Application>
  <PresentationFormat>Custom</PresentationFormat>
  <Paragraphs>26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Comic Sans MS</vt:lpstr>
      <vt:lpstr>HelloHappyDays Medium</vt:lpstr>
      <vt:lpstr>Wingdings</vt:lpstr>
      <vt:lpstr>Office Theme</vt:lpstr>
      <vt:lpstr>PowerPoint Presentation</vt:lpstr>
    </vt:vector>
  </TitlesOfParts>
  <Company>Hewlett-Packard Company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dc:creator>
  <cp:lastModifiedBy>Tina Crouch</cp:lastModifiedBy>
  <cp:revision>38</cp:revision>
  <cp:lastPrinted>2018-09-15T22:51:25Z</cp:lastPrinted>
  <dcterms:created xsi:type="dcterms:W3CDTF">2015-07-18T18:02:04Z</dcterms:created>
  <dcterms:modified xsi:type="dcterms:W3CDTF">2018-09-23T15:03:53Z</dcterms:modified>
</cp:coreProperties>
</file>