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p:scale>
          <a:sx n="90" d="100"/>
          <a:sy n="90" d="100"/>
        </p:scale>
        <p:origin x="2448"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F38E1A-1CAE-4520-A9DC-13EEE4D9BBF9}" type="datetimeFigureOut">
              <a:rPr lang="en-US" smtClean="0"/>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3725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5693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61868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40484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38E1A-1CAE-4520-A9DC-13EEE4D9BBF9}" type="datetimeFigureOut">
              <a:rPr lang="en-US" smtClean="0"/>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6404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38E1A-1CAE-4520-A9DC-13EEE4D9BBF9}" type="datetimeFigureOut">
              <a:rPr lang="en-US" smtClean="0"/>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8410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F38E1A-1CAE-4520-A9DC-13EEE4D9BBF9}" type="datetimeFigureOut">
              <a:rPr lang="en-US" smtClean="0"/>
              <a:t>9/8/18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5325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F38E1A-1CAE-4520-A9DC-13EEE4D9BBF9}" type="datetimeFigureOut">
              <a:rPr lang="en-US" smtClean="0"/>
              <a:t>9/8/18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28951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8E1A-1CAE-4520-A9DC-13EEE4D9BBF9}" type="datetimeFigureOut">
              <a:rPr lang="en-US" smtClean="0"/>
              <a:t>9/8/18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15558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95430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59420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FF38E1A-1CAE-4520-A9DC-13EEE4D9BBF9}" type="datetimeFigureOut">
              <a:rPr lang="en-US" smtClean="0"/>
              <a:t>9/8/18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EB16825-911A-4022-8A06-ADE23E41EA28}" type="slidenum">
              <a:rPr lang="en-US" smtClean="0"/>
              <a:t>‹#›</a:t>
            </a:fld>
            <a:endParaRPr lang="en-US"/>
          </a:p>
        </p:txBody>
      </p:sp>
    </p:spTree>
    <p:extLst>
      <p:ext uri="{BB962C8B-B14F-4D97-AF65-F5344CB8AC3E}">
        <p14:creationId xmlns:p14="http://schemas.microsoft.com/office/powerpoint/2010/main" val="23707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 y="628"/>
            <a:ext cx="7771429" cy="10057144"/>
          </a:xfrm>
          <a:prstGeom prst="rect">
            <a:avLst/>
          </a:prstGeom>
        </p:spPr>
      </p:pic>
      <p:sp>
        <p:nvSpPr>
          <p:cNvPr id="7" name="TextBox 6"/>
          <p:cNvSpPr txBox="1"/>
          <p:nvPr/>
        </p:nvSpPr>
        <p:spPr>
          <a:xfrm>
            <a:off x="227313" y="1676756"/>
            <a:ext cx="3391786" cy="738664"/>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This Week’s Skills</a:t>
            </a:r>
          </a:p>
          <a:p>
            <a:pPr algn="ctr"/>
            <a:endParaRPr lang="en-US" sz="1400" dirty="0">
              <a:latin typeface="Comic Sans MS" panose="030F0702030302020204" pitchFamily="66" charset="0"/>
            </a:endParaRPr>
          </a:p>
        </p:txBody>
      </p:sp>
      <p:sp>
        <p:nvSpPr>
          <p:cNvPr id="8" name="TextBox 7"/>
          <p:cNvSpPr txBox="1"/>
          <p:nvPr/>
        </p:nvSpPr>
        <p:spPr>
          <a:xfrm>
            <a:off x="4037956" y="1674465"/>
            <a:ext cx="3353444" cy="461665"/>
          </a:xfrm>
          <a:prstGeom prst="rect">
            <a:avLst/>
          </a:prstGeom>
          <a:noFill/>
        </p:spPr>
        <p:txBody>
          <a:bodyPr wrap="square" rtlCol="0">
            <a:spAutoFit/>
          </a:bodyPr>
          <a:lstStyle/>
          <a:p>
            <a:pPr algn="ctr"/>
            <a:r>
              <a:rPr lang="en-US" sz="2400" dirty="0">
                <a:latin typeface="HelloHappyDays Medium" panose="02000603000000000000" pitchFamily="2" charset="0"/>
                <a:ea typeface="HelloHappyDays Medium" panose="02000603000000000000" pitchFamily="2" charset="0"/>
              </a:rPr>
              <a:t>Special Announcements</a:t>
            </a:r>
          </a:p>
        </p:txBody>
      </p:sp>
      <p:sp>
        <p:nvSpPr>
          <p:cNvPr id="9" name="TextBox 8"/>
          <p:cNvSpPr txBox="1"/>
          <p:nvPr/>
        </p:nvSpPr>
        <p:spPr>
          <a:xfrm>
            <a:off x="4037956" y="5958829"/>
            <a:ext cx="3048644" cy="523220"/>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Phonics/Spelling</a:t>
            </a:r>
          </a:p>
        </p:txBody>
      </p:sp>
      <p:sp>
        <p:nvSpPr>
          <p:cNvPr id="10" name="TextBox 9"/>
          <p:cNvSpPr txBox="1"/>
          <p:nvPr/>
        </p:nvSpPr>
        <p:spPr>
          <a:xfrm>
            <a:off x="685801" y="9448800"/>
            <a:ext cx="3048000" cy="400110"/>
          </a:xfrm>
          <a:prstGeom prst="rect">
            <a:avLst/>
          </a:prstGeom>
          <a:noFill/>
        </p:spPr>
        <p:txBody>
          <a:bodyPr wrap="square" rtlCol="0">
            <a:spAutoFit/>
          </a:bodyPr>
          <a:lstStyle/>
          <a:p>
            <a:pPr algn="ctr"/>
            <a:r>
              <a:rPr lang="en-US" dirty="0" err="1">
                <a:latin typeface="HelloHappyDays Medium" panose="02000603000000000000" pitchFamily="2" charset="0"/>
                <a:ea typeface="HelloHappyDays Medium" panose="02000603000000000000" pitchFamily="2" charset="0"/>
              </a:rPr>
              <a:t>talvarado@grafordisd.net</a:t>
            </a:r>
            <a:endParaRPr lang="en-US" dirty="0">
              <a:latin typeface="HelloHappyDays Medium" panose="02000603000000000000" pitchFamily="2" charset="0"/>
              <a:ea typeface="HelloHappyDays Medium" panose="02000603000000000000" pitchFamily="2" charset="0"/>
            </a:endParaRPr>
          </a:p>
        </p:txBody>
      </p:sp>
      <p:sp>
        <p:nvSpPr>
          <p:cNvPr id="11" name="TextBox 10"/>
          <p:cNvSpPr txBox="1"/>
          <p:nvPr/>
        </p:nvSpPr>
        <p:spPr>
          <a:xfrm>
            <a:off x="227313" y="2415420"/>
            <a:ext cx="3506488" cy="5016758"/>
          </a:xfrm>
          <a:prstGeom prst="rect">
            <a:avLst/>
          </a:prstGeom>
          <a:noFill/>
        </p:spPr>
        <p:txBody>
          <a:bodyPr wrap="square" rtlCol="0">
            <a:spAutoFit/>
          </a:bodyPr>
          <a:lstStyle/>
          <a:p>
            <a:r>
              <a:rPr lang="en-US" sz="1600" b="1" dirty="0">
                <a:latin typeface="HelloHappyDays Medium" panose="02000603000000000000" pitchFamily="2" charset="0"/>
                <a:ea typeface="HelloHappyDays Medium" panose="02000603000000000000" pitchFamily="2" charset="0"/>
              </a:rPr>
              <a:t>Reading: </a:t>
            </a:r>
            <a:r>
              <a:rPr lang="en-US" sz="1600" dirty="0">
                <a:latin typeface="HelloHappyDays Medium" panose="02000603000000000000" pitchFamily="2" charset="0"/>
                <a:ea typeface="HelloHappyDays Medium" panose="02000603000000000000" pitchFamily="2" charset="0"/>
              </a:rPr>
              <a:t>Students will summarize texts. Read each night for 10 minutes. </a:t>
            </a:r>
          </a:p>
          <a:p>
            <a:r>
              <a:rPr lang="en-US" sz="1600" dirty="0">
                <a:latin typeface="HelloHappyDays Medium" panose="02000603000000000000" pitchFamily="2" charset="0"/>
                <a:ea typeface="HelloHappyDays Medium" panose="02000603000000000000" pitchFamily="2" charset="0"/>
              </a:rPr>
              <a:t> </a:t>
            </a:r>
          </a:p>
          <a:p>
            <a:r>
              <a:rPr lang="en-US" sz="1600" b="1" dirty="0">
                <a:latin typeface="HelloHappyDays Medium" panose="02000603000000000000" pitchFamily="2" charset="0"/>
                <a:ea typeface="HelloHappyDays Medium" panose="02000603000000000000" pitchFamily="2" charset="0"/>
              </a:rPr>
              <a:t>Writing:</a:t>
            </a:r>
            <a:r>
              <a:rPr lang="en-US" sz="1600" dirty="0">
                <a:latin typeface="HelloHappyDays Medium" panose="02000603000000000000" pitchFamily="2" charset="0"/>
                <a:ea typeface="HelloHappyDays Medium" panose="02000603000000000000" pitchFamily="2" charset="0"/>
              </a:rPr>
              <a:t> Students will create small moments and magnify their writing.  </a:t>
            </a:r>
          </a:p>
          <a:p>
            <a:endParaRPr lang="en-US" sz="1600"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Phonics: </a:t>
            </a:r>
            <a:r>
              <a:rPr lang="en-US" sz="1600" dirty="0">
                <a:latin typeface="HelloHappyDays Medium" panose="02000603000000000000" pitchFamily="2" charset="0"/>
                <a:ea typeface="HelloHappyDays Medium" panose="02000603000000000000" pitchFamily="2" charset="0"/>
              </a:rPr>
              <a:t>Students will code words and apply rules. Practice reading and writing your sight words each night.  </a:t>
            </a:r>
          </a:p>
          <a:p>
            <a:endParaRPr lang="en-US" sz="1600" b="1"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Math: </a:t>
            </a:r>
            <a:r>
              <a:rPr lang="en-US" sz="1600" dirty="0">
                <a:latin typeface="HelloHappyDays Medium" panose="02000603000000000000" pitchFamily="2" charset="0"/>
                <a:ea typeface="HelloHappyDays Medium" panose="02000603000000000000" pitchFamily="2" charset="0"/>
              </a:rPr>
              <a:t>Students will learn about place value by reading, writing, and making numbers up to 1,200. </a:t>
            </a:r>
          </a:p>
          <a:p>
            <a:endParaRPr lang="en-US" sz="1600" b="1"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Science: </a:t>
            </a:r>
            <a:r>
              <a:rPr lang="en-US" sz="1600" dirty="0">
                <a:latin typeface="HelloHappyDays Medium" panose="02000603000000000000" pitchFamily="2" charset="0"/>
                <a:ea typeface="HelloHappyDays Medium" panose="02000603000000000000" pitchFamily="2" charset="0"/>
              </a:rPr>
              <a:t>Students will learn the importance of electricity. </a:t>
            </a:r>
          </a:p>
          <a:p>
            <a:endParaRPr lang="en-US" sz="1600" b="1"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Social Studies: </a:t>
            </a:r>
            <a:r>
              <a:rPr lang="en-US" sz="1600" dirty="0">
                <a:latin typeface="HelloHappyDays Medium" panose="02000603000000000000" pitchFamily="2" charset="0"/>
                <a:ea typeface="HelloHappyDays Medium" panose="02000603000000000000" pitchFamily="2" charset="0"/>
              </a:rPr>
              <a:t>Students will continue to learn about rights and responsibilities </a:t>
            </a:r>
          </a:p>
          <a:p>
            <a:r>
              <a:rPr lang="en-US" sz="1600" dirty="0">
                <a:latin typeface="HelloHappyDays Medium" panose="02000603000000000000" pitchFamily="2" charset="0"/>
                <a:ea typeface="HelloHappyDays Medium" panose="02000603000000000000" pitchFamily="2" charset="0"/>
              </a:rPr>
              <a:t>of good citizens.  </a:t>
            </a:r>
            <a:endParaRPr lang="en-US" sz="1600" b="1" dirty="0">
              <a:latin typeface="HelloHappyDays Medium" panose="02000603000000000000" pitchFamily="2" charset="0"/>
              <a:ea typeface="HelloHappyDays Medium" panose="02000603000000000000" pitchFamily="2" charset="0"/>
            </a:endParaRPr>
          </a:p>
        </p:txBody>
      </p:sp>
      <p:sp>
        <p:nvSpPr>
          <p:cNvPr id="12" name="TextBox 11"/>
          <p:cNvSpPr txBox="1"/>
          <p:nvPr/>
        </p:nvSpPr>
        <p:spPr>
          <a:xfrm>
            <a:off x="3999613" y="2284780"/>
            <a:ext cx="3506488" cy="4016484"/>
          </a:xfrm>
          <a:prstGeom prst="rect">
            <a:avLst/>
          </a:prstGeom>
          <a:noFill/>
        </p:spPr>
        <p:txBody>
          <a:bodyPr wrap="square" rtlCol="0">
            <a:spAutoFit/>
          </a:bodyPr>
          <a:lstStyle/>
          <a:p>
            <a:r>
              <a:rPr lang="en-US" sz="1600" dirty="0">
                <a:latin typeface="HelloHappyDays Medium" panose="02000603000000000000" pitchFamily="2" charset="0"/>
                <a:ea typeface="HelloHappyDays Medium" panose="02000603000000000000" pitchFamily="2" charset="0"/>
              </a:rPr>
              <a:t>*</a:t>
            </a:r>
            <a:r>
              <a:rPr lang="en-US" sz="1500" dirty="0">
                <a:latin typeface="HelloHappyDays Medium" panose="02000603000000000000" pitchFamily="2" charset="0"/>
                <a:ea typeface="HelloHappyDays Medium" panose="02000603000000000000" pitchFamily="2" charset="0"/>
              </a:rPr>
              <a:t>Students will begin using </a:t>
            </a:r>
            <a:r>
              <a:rPr lang="en-US" sz="1500" dirty="0" err="1">
                <a:latin typeface="HelloHappyDays Medium" panose="02000603000000000000" pitchFamily="2" charset="0"/>
                <a:ea typeface="HelloHappyDays Medium" panose="02000603000000000000" pitchFamily="2" charset="0"/>
              </a:rPr>
              <a:t>Xtramath.com</a:t>
            </a:r>
            <a:r>
              <a:rPr lang="en-US" sz="1500" dirty="0">
                <a:latin typeface="HelloHappyDays Medium" panose="02000603000000000000" pitchFamily="2" charset="0"/>
                <a:ea typeface="HelloHappyDays Medium" panose="02000603000000000000" pitchFamily="2" charset="0"/>
              </a:rPr>
              <a:t>  this week to practice their addition /subtraction facts. </a:t>
            </a:r>
          </a:p>
          <a:p>
            <a:endParaRPr lang="en-US" sz="1500" dirty="0">
              <a:latin typeface="HelloHappyDays Medium" panose="02000603000000000000" pitchFamily="2" charset="0"/>
              <a:ea typeface="HelloHappyDays Medium" panose="02000603000000000000" pitchFamily="2" charset="0"/>
            </a:endParaRPr>
          </a:p>
          <a:p>
            <a:r>
              <a:rPr lang="en-US" sz="1500" dirty="0">
                <a:latin typeface="HelloHappyDays Medium" panose="02000603000000000000" pitchFamily="2" charset="0"/>
                <a:ea typeface="HelloHappyDays Medium" panose="02000603000000000000" pitchFamily="2" charset="0"/>
              </a:rPr>
              <a:t>*Students will begin using </a:t>
            </a:r>
            <a:r>
              <a:rPr lang="en-US" sz="1500" dirty="0" err="1">
                <a:latin typeface="HelloHappyDays Medium" panose="02000603000000000000" pitchFamily="2" charset="0"/>
                <a:ea typeface="HelloHappyDays Medium" panose="02000603000000000000" pitchFamily="2" charset="0"/>
              </a:rPr>
              <a:t>Istation</a:t>
            </a:r>
            <a:r>
              <a:rPr lang="en-US" sz="1500" dirty="0">
                <a:latin typeface="HelloHappyDays Medium" panose="02000603000000000000" pitchFamily="2" charset="0"/>
                <a:ea typeface="HelloHappyDays Medium" panose="02000603000000000000" pitchFamily="2" charset="0"/>
              </a:rPr>
              <a:t> – a reading and math intervention /enrichment program. A letter will be sent for home access. </a:t>
            </a:r>
          </a:p>
          <a:p>
            <a:endParaRPr lang="en-US" sz="1500" dirty="0">
              <a:latin typeface="HelloHappyDays Medium" panose="02000603000000000000" pitchFamily="2" charset="0"/>
              <a:ea typeface="HelloHappyDays Medium" panose="02000603000000000000" pitchFamily="2" charset="0"/>
            </a:endParaRPr>
          </a:p>
          <a:p>
            <a:r>
              <a:rPr lang="en-US" sz="1500" dirty="0">
                <a:latin typeface="HelloHappyDays Medium" panose="02000603000000000000" pitchFamily="2" charset="0"/>
                <a:ea typeface="HelloHappyDays Medium" panose="02000603000000000000" pitchFamily="2" charset="0"/>
              </a:rPr>
              <a:t>*We will dismiss at 2:45 pm on Fridays. </a:t>
            </a:r>
          </a:p>
          <a:p>
            <a:endParaRPr lang="en-US" sz="1500" dirty="0">
              <a:latin typeface="HelloHappyDays Medium" panose="02000603000000000000" pitchFamily="2" charset="0"/>
              <a:ea typeface="HelloHappyDays Medium" panose="02000603000000000000" pitchFamily="2" charset="0"/>
            </a:endParaRPr>
          </a:p>
          <a:p>
            <a:r>
              <a:rPr lang="en-US" sz="1500" dirty="0">
                <a:latin typeface="HelloHappyDays Medium" panose="02000603000000000000" pitchFamily="2" charset="0"/>
                <a:ea typeface="HelloHappyDays Medium" panose="02000603000000000000" pitchFamily="2" charset="0"/>
              </a:rPr>
              <a:t>*We got to the library on </a:t>
            </a:r>
          </a:p>
          <a:p>
            <a:r>
              <a:rPr lang="en-US" sz="1500" dirty="0">
                <a:latin typeface="HelloHappyDays Medium" panose="02000603000000000000" pitchFamily="2" charset="0"/>
                <a:ea typeface="HelloHappyDays Medium" panose="02000603000000000000" pitchFamily="2" charset="0"/>
              </a:rPr>
              <a:t>Wednesdays.</a:t>
            </a:r>
          </a:p>
          <a:p>
            <a:endParaRPr lang="en-US" sz="15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200" dirty="0">
              <a:latin typeface="Comic Sans MS" panose="030F0702030302020204" pitchFamily="66" charset="0"/>
            </a:endParaRPr>
          </a:p>
        </p:txBody>
      </p:sp>
      <p:sp>
        <p:nvSpPr>
          <p:cNvPr id="3" name="TextBox 2">
            <a:extLst>
              <a:ext uri="{FF2B5EF4-FFF2-40B4-BE49-F238E27FC236}">
                <a16:creationId xmlns:a16="http://schemas.microsoft.com/office/drawing/2014/main" id="{0E12DF8E-B56E-BA49-A72A-39FC6BE66538}"/>
              </a:ext>
            </a:extLst>
          </p:cNvPr>
          <p:cNvSpPr txBox="1"/>
          <p:nvPr/>
        </p:nvSpPr>
        <p:spPr>
          <a:xfrm>
            <a:off x="2362200" y="208722"/>
            <a:ext cx="2971800" cy="1107996"/>
          </a:xfrm>
          <a:prstGeom prst="rect">
            <a:avLst/>
          </a:prstGeom>
          <a:noFill/>
        </p:spPr>
        <p:txBody>
          <a:bodyPr wrap="square" rtlCol="0">
            <a:spAutoFit/>
          </a:bodyPr>
          <a:lstStyle/>
          <a:p>
            <a:pPr algn="ctr"/>
            <a:r>
              <a:rPr lang="en-US" sz="2200" dirty="0">
                <a:latin typeface="HelloHappyDays Medium" panose="02000603000000000000" pitchFamily="2" charset="0"/>
                <a:ea typeface="HelloHappyDays Medium" panose="02000603000000000000" pitchFamily="2" charset="0"/>
              </a:rPr>
              <a:t>Dr. Alvarado’s Newsletter</a:t>
            </a:r>
          </a:p>
          <a:p>
            <a:pPr algn="ctr"/>
            <a:r>
              <a:rPr lang="en-US" sz="2200" dirty="0">
                <a:latin typeface="HelloHappyDays Medium" panose="02000603000000000000" pitchFamily="2" charset="0"/>
                <a:ea typeface="HelloHappyDays Medium" panose="02000603000000000000" pitchFamily="2" charset="0"/>
              </a:rPr>
              <a:t>September 10-14, 2018</a:t>
            </a:r>
          </a:p>
        </p:txBody>
      </p:sp>
      <p:sp>
        <p:nvSpPr>
          <p:cNvPr id="4" name="TextBox 3">
            <a:extLst>
              <a:ext uri="{FF2B5EF4-FFF2-40B4-BE49-F238E27FC236}">
                <a16:creationId xmlns:a16="http://schemas.microsoft.com/office/drawing/2014/main" id="{4259E831-C58A-F949-A3E2-F03DF0DC345C}"/>
              </a:ext>
            </a:extLst>
          </p:cNvPr>
          <p:cNvSpPr txBox="1"/>
          <p:nvPr/>
        </p:nvSpPr>
        <p:spPr>
          <a:xfrm>
            <a:off x="4114235" y="6801922"/>
            <a:ext cx="3391866" cy="1569660"/>
          </a:xfrm>
          <a:prstGeom prst="rect">
            <a:avLst/>
          </a:prstGeom>
          <a:solidFill>
            <a:schemeClr val="bg1"/>
          </a:solidFill>
        </p:spPr>
        <p:txBody>
          <a:bodyPr wrap="square" rtlCol="0">
            <a:spAutoFit/>
          </a:bodyPr>
          <a:lstStyle/>
          <a:p>
            <a:r>
              <a:rPr lang="en-US" sz="1600" dirty="0">
                <a:latin typeface="HelloHappyDays Medium" panose="02000603000000000000" pitchFamily="2" charset="0"/>
                <a:ea typeface="HelloHappyDays Medium" panose="02000603000000000000" pitchFamily="2" charset="0"/>
              </a:rPr>
              <a:t>In Saxon Phonics, students are learning the rules for coding words. Ask your child about what they have learned about digraphs. An assessment will be given on Friday over the skills we learned. </a:t>
            </a:r>
          </a:p>
        </p:txBody>
      </p:sp>
    </p:spTree>
    <p:extLst>
      <p:ext uri="{BB962C8B-B14F-4D97-AF65-F5344CB8AC3E}">
        <p14:creationId xmlns:p14="http://schemas.microsoft.com/office/powerpoint/2010/main" val="50677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213</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HelloHappyDays Medium</vt:lpstr>
      <vt:lpstr>Office Theme</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dc:creator>
  <cp:lastModifiedBy>Tina Crouch</cp:lastModifiedBy>
  <cp:revision>35</cp:revision>
  <cp:lastPrinted>2018-09-02T15:09:43Z</cp:lastPrinted>
  <dcterms:created xsi:type="dcterms:W3CDTF">2015-07-18T18:02:04Z</dcterms:created>
  <dcterms:modified xsi:type="dcterms:W3CDTF">2018-09-08T18:08:51Z</dcterms:modified>
</cp:coreProperties>
</file>