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varScale="1">
        <p:scale>
          <a:sx n="61" d="100"/>
          <a:sy n="61" d="100"/>
        </p:scale>
        <p:origin x="3160" y="22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9/2/18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9/2/18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9/2/18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9/2/18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9/2/18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9/2/18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Phonics/Spelling</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5016758"/>
          </a:xfrm>
          <a:prstGeom prst="rect">
            <a:avLst/>
          </a:prstGeom>
          <a:noFill/>
        </p:spPr>
        <p:txBody>
          <a:bodyPr wrap="square" rtlCol="0">
            <a:spAutoFit/>
          </a:bodyPr>
          <a:lstStyle/>
          <a:p>
            <a:r>
              <a:rPr lang="en-US" sz="1600" b="1" dirty="0">
                <a:latin typeface="HelloHappyDays Medium" panose="02000603000000000000" pitchFamily="2" charset="0"/>
                <a:ea typeface="HelloHappyDays Medium" panose="02000603000000000000" pitchFamily="2" charset="0"/>
              </a:rPr>
              <a:t>Reading: </a:t>
            </a:r>
            <a:r>
              <a:rPr lang="en-US" sz="1600" dirty="0">
                <a:latin typeface="HelloHappyDays Medium" panose="02000603000000000000" pitchFamily="2" charset="0"/>
                <a:ea typeface="HelloHappyDays Medium" panose="02000603000000000000" pitchFamily="2" charset="0"/>
              </a:rPr>
              <a:t>Students will apply their prediction skills to readings. Read each night for 10 minutes. </a:t>
            </a:r>
          </a:p>
          <a:p>
            <a:r>
              <a:rPr lang="en-US" sz="1600" dirty="0">
                <a:latin typeface="HelloHappyDays Medium" panose="02000603000000000000" pitchFamily="2" charset="0"/>
                <a:ea typeface="HelloHappyDays Medium" panose="02000603000000000000" pitchFamily="2" charset="0"/>
              </a:rPr>
              <a:t> </a:t>
            </a:r>
          </a:p>
          <a:p>
            <a:r>
              <a:rPr lang="en-US" sz="1600" b="1" dirty="0">
                <a:latin typeface="HelloHappyDays Medium" panose="02000603000000000000" pitchFamily="2" charset="0"/>
                <a:ea typeface="HelloHappyDays Medium" panose="02000603000000000000" pitchFamily="2" charset="0"/>
              </a:rPr>
              <a:t>Writing:</a:t>
            </a:r>
            <a:r>
              <a:rPr lang="en-US" sz="1600" dirty="0">
                <a:latin typeface="HelloHappyDays Medium" panose="02000603000000000000" pitchFamily="2" charset="0"/>
                <a:ea typeface="HelloHappyDays Medium" panose="02000603000000000000" pitchFamily="2" charset="0"/>
              </a:rPr>
              <a:t> Students will create small moments and magnify their writing.  </a:t>
            </a:r>
          </a:p>
          <a:p>
            <a:endParaRPr lang="en-US" sz="1600"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Phonics: </a:t>
            </a:r>
            <a:r>
              <a:rPr lang="en-US" sz="1600" dirty="0">
                <a:latin typeface="HelloHappyDays Medium" panose="02000603000000000000" pitchFamily="2" charset="0"/>
                <a:ea typeface="HelloHappyDays Medium" panose="02000603000000000000" pitchFamily="2" charset="0"/>
              </a:rPr>
              <a:t>Students will code words and learn about digraphs. Practice reading and writing your sight words each night.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Math: </a:t>
            </a:r>
            <a:r>
              <a:rPr lang="en-US" sz="1600" dirty="0">
                <a:latin typeface="HelloHappyDays Medium" panose="02000603000000000000" pitchFamily="2" charset="0"/>
                <a:ea typeface="HelloHappyDays Medium" panose="02000603000000000000" pitchFamily="2" charset="0"/>
              </a:rPr>
              <a:t>Students will solve subtraction and addition problems.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Science: </a:t>
            </a:r>
            <a:r>
              <a:rPr lang="en-US" sz="1600" dirty="0">
                <a:latin typeface="HelloHappyDays Medium" panose="02000603000000000000" pitchFamily="2" charset="0"/>
                <a:ea typeface="HelloHappyDays Medium" panose="02000603000000000000" pitchFamily="2" charset="0"/>
              </a:rPr>
              <a:t>Students will learn the importance of electricity. </a:t>
            </a:r>
          </a:p>
          <a:p>
            <a:endParaRPr lang="en-US" sz="1600" b="1" dirty="0">
              <a:latin typeface="HelloHappyDays Medium" panose="02000603000000000000" pitchFamily="2" charset="0"/>
              <a:ea typeface="HelloHappyDays Medium" panose="02000603000000000000" pitchFamily="2" charset="0"/>
            </a:endParaRPr>
          </a:p>
          <a:p>
            <a:r>
              <a:rPr lang="en-US" sz="1600" b="1" dirty="0">
                <a:latin typeface="HelloHappyDays Medium" panose="02000603000000000000" pitchFamily="2" charset="0"/>
                <a:ea typeface="HelloHappyDays Medium" panose="02000603000000000000" pitchFamily="2" charset="0"/>
              </a:rPr>
              <a:t>Social Studies: </a:t>
            </a:r>
            <a:r>
              <a:rPr lang="en-US" sz="1600" dirty="0">
                <a:latin typeface="HelloHappyDays Medium" panose="02000603000000000000" pitchFamily="2" charset="0"/>
                <a:ea typeface="HelloHappyDays Medium" panose="02000603000000000000" pitchFamily="2" charset="0"/>
              </a:rPr>
              <a:t>Students will learn </a:t>
            </a:r>
          </a:p>
          <a:p>
            <a:r>
              <a:rPr lang="en-US" sz="1600" dirty="0">
                <a:latin typeface="HelloHappyDays Medium" panose="02000603000000000000" pitchFamily="2" charset="0"/>
                <a:ea typeface="HelloHappyDays Medium" panose="02000603000000000000" pitchFamily="2" charset="0"/>
              </a:rPr>
              <a:t>about rights and responsibilities </a:t>
            </a:r>
          </a:p>
          <a:p>
            <a:r>
              <a:rPr lang="en-US" sz="1600" dirty="0">
                <a:latin typeface="HelloHappyDays Medium" panose="02000603000000000000" pitchFamily="2" charset="0"/>
                <a:ea typeface="HelloHappyDays Medium" panose="02000603000000000000" pitchFamily="2" charset="0"/>
              </a:rPr>
              <a:t>of good citizens.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4016484"/>
          </a:xfrm>
          <a:prstGeom prst="rect">
            <a:avLst/>
          </a:prstGeom>
          <a:noFill/>
        </p:spPr>
        <p:txBody>
          <a:bodyPr wrap="square" rtlCol="0">
            <a:spAutoFit/>
          </a:bodyPr>
          <a:lstStyle/>
          <a:p>
            <a:r>
              <a:rPr lang="en-US" sz="1600" dirty="0">
                <a:latin typeface="HelloHappyDays Medium" panose="02000603000000000000" pitchFamily="2" charset="0"/>
                <a:ea typeface="HelloHappyDays Medium" panose="02000603000000000000" pitchFamily="2" charset="0"/>
              </a:rPr>
              <a:t>*</a:t>
            </a:r>
            <a:r>
              <a:rPr lang="en-US" sz="1500" dirty="0">
                <a:latin typeface="HelloHappyDays Medium" panose="02000603000000000000" pitchFamily="2" charset="0"/>
                <a:ea typeface="HelloHappyDays Medium" panose="02000603000000000000" pitchFamily="2" charset="0"/>
              </a:rPr>
              <a:t>Students will begin using </a:t>
            </a:r>
            <a:r>
              <a:rPr lang="en-US" sz="1500" dirty="0" err="1">
                <a:latin typeface="HelloHappyDays Medium" panose="02000603000000000000" pitchFamily="2" charset="0"/>
                <a:ea typeface="HelloHappyDays Medium" panose="02000603000000000000" pitchFamily="2" charset="0"/>
              </a:rPr>
              <a:t>Xtramath.com</a:t>
            </a:r>
            <a:r>
              <a:rPr lang="en-US" sz="1500" dirty="0">
                <a:latin typeface="HelloHappyDays Medium" panose="02000603000000000000" pitchFamily="2" charset="0"/>
                <a:ea typeface="HelloHappyDays Medium" panose="02000603000000000000" pitchFamily="2" charset="0"/>
              </a:rPr>
              <a:t>  this week to practice their addition/subtraction facts. </a:t>
            </a:r>
          </a:p>
          <a:p>
            <a:r>
              <a:rPr lang="en-US" sz="1500" dirty="0">
                <a:latin typeface="HelloHappyDays Medium" panose="02000603000000000000" pitchFamily="2" charset="0"/>
                <a:ea typeface="HelloHappyDays Medium" panose="02000603000000000000" pitchFamily="2" charset="0"/>
              </a:rPr>
              <a:t>*Students will begin using </a:t>
            </a:r>
            <a:r>
              <a:rPr lang="en-US" sz="1500" dirty="0" err="1">
                <a:latin typeface="HelloHappyDays Medium" panose="02000603000000000000" pitchFamily="2" charset="0"/>
                <a:ea typeface="HelloHappyDays Medium" panose="02000603000000000000" pitchFamily="2" charset="0"/>
              </a:rPr>
              <a:t>Istation</a:t>
            </a:r>
            <a:r>
              <a:rPr lang="en-US" sz="1500" dirty="0">
                <a:latin typeface="HelloHappyDays Medium" panose="02000603000000000000" pitchFamily="2" charset="0"/>
                <a:ea typeface="HelloHappyDays Medium" panose="02000603000000000000" pitchFamily="2" charset="0"/>
              </a:rPr>
              <a:t> – a reading and math intervention /enrichment program. A report will be sent home. </a:t>
            </a:r>
          </a:p>
          <a:p>
            <a:r>
              <a:rPr lang="en-US" sz="1500" dirty="0">
                <a:latin typeface="HelloHappyDays Medium" panose="02000603000000000000" pitchFamily="2" charset="0"/>
                <a:ea typeface="HelloHappyDays Medium" panose="02000603000000000000" pitchFamily="2" charset="0"/>
              </a:rPr>
              <a:t>*We will dismiss at 2:45 pm on Fridays. </a:t>
            </a:r>
          </a:p>
          <a:p>
            <a:r>
              <a:rPr lang="en-US" sz="1500" dirty="0">
                <a:latin typeface="HelloHappyDays Medium" panose="02000603000000000000" pitchFamily="2" charset="0"/>
                <a:ea typeface="HelloHappyDays Medium" panose="02000603000000000000" pitchFamily="2" charset="0"/>
              </a:rPr>
              <a:t>*We got to the library on Wednesdays.</a:t>
            </a:r>
          </a:p>
          <a:p>
            <a:r>
              <a:rPr lang="en-US" sz="1500" dirty="0">
                <a:latin typeface="HelloHappyDays Medium" panose="02000603000000000000" pitchFamily="2" charset="0"/>
                <a:ea typeface="HelloHappyDays Medium" panose="02000603000000000000" pitchFamily="2" charset="0"/>
              </a:rPr>
              <a:t>*Grandparent’s Day will be celebrated on September 10</a:t>
            </a:r>
            <a:r>
              <a:rPr lang="en-US" sz="1500" baseline="30000" dirty="0">
                <a:latin typeface="HelloHappyDays Medium" panose="02000603000000000000" pitchFamily="2" charset="0"/>
                <a:ea typeface="HelloHappyDays Medium" panose="02000603000000000000" pitchFamily="2" charset="0"/>
              </a:rPr>
              <a:t>th</a:t>
            </a:r>
            <a:r>
              <a:rPr lang="en-US" sz="1500" dirty="0">
                <a:latin typeface="HelloHappyDays Medium" panose="02000603000000000000" pitchFamily="2" charset="0"/>
                <a:ea typeface="HelloHappyDays Medium" panose="02000603000000000000" pitchFamily="2" charset="0"/>
              </a:rPr>
              <a:t>. Please come have </a:t>
            </a:r>
          </a:p>
          <a:p>
            <a:r>
              <a:rPr lang="en-US" sz="1500" dirty="0">
                <a:latin typeface="HelloHappyDays Medium" panose="02000603000000000000" pitchFamily="2" charset="0"/>
                <a:ea typeface="HelloHappyDays Medium" panose="02000603000000000000" pitchFamily="2" charset="0"/>
              </a:rPr>
              <a:t>lunch with your grandchild. More information will be sent home.  </a:t>
            </a:r>
          </a:p>
          <a:p>
            <a:r>
              <a:rPr lang="en-US" sz="1500" dirty="0">
                <a:latin typeface="HelloHappyDays Medium" panose="02000603000000000000" pitchFamily="2" charset="0"/>
                <a:ea typeface="HelloHappyDays Medium" panose="02000603000000000000" pitchFamily="2" charset="0"/>
              </a:rPr>
              <a:t>*Scholastic will be due </a:t>
            </a:r>
          </a:p>
          <a:p>
            <a:r>
              <a:rPr lang="en-US" sz="1500" dirty="0">
                <a:latin typeface="HelloHappyDays Medium" panose="02000603000000000000" pitchFamily="2" charset="0"/>
                <a:ea typeface="HelloHappyDays Medium" panose="02000603000000000000" pitchFamily="2" charset="0"/>
              </a:rPr>
              <a:t>Monday, Sept. 10</a:t>
            </a:r>
            <a:r>
              <a:rPr lang="en-US" sz="1500" baseline="30000" dirty="0">
                <a:latin typeface="HelloHappyDays Medium" panose="02000603000000000000" pitchFamily="2" charset="0"/>
                <a:ea typeface="HelloHappyDays Medium" panose="02000603000000000000" pitchFamily="2" charset="0"/>
              </a:rPr>
              <a:t>th</a:t>
            </a:r>
            <a:r>
              <a:rPr lang="en-US" sz="1500" dirty="0">
                <a:latin typeface="HelloHappyDays Medium" panose="02000603000000000000" pitchFamily="2" charset="0"/>
                <a:ea typeface="HelloHappyDays Medium" panose="02000603000000000000" pitchFamily="2" charset="0"/>
              </a:rPr>
              <a:t>. </a:t>
            </a:r>
          </a:p>
          <a:p>
            <a:endParaRPr lang="en-US" sz="1600" dirty="0">
              <a:latin typeface="HelloHappyDays Medium" panose="02000603000000000000" pitchFamily="2" charset="0"/>
              <a:ea typeface="HelloHappyDays Medium" panose="02000603000000000000" pitchFamily="2" charset="0"/>
            </a:endParaRPr>
          </a:p>
          <a:p>
            <a:endParaRPr lang="en-US" sz="1600" dirty="0">
              <a:latin typeface="HelloHappyDays Medium" panose="02000603000000000000" pitchFamily="2" charset="0"/>
              <a:ea typeface="HelloHappyDays Medium" panose="02000603000000000000" pitchFamily="2" charset="0"/>
            </a:endParaRPr>
          </a:p>
          <a:p>
            <a:endParaRPr lang="en-US" sz="1200" dirty="0">
              <a:latin typeface="Comic Sans MS" panose="030F0702030302020204" pitchFamily="66"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107996"/>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Newsletter</a:t>
            </a:r>
          </a:p>
          <a:p>
            <a:pPr algn="ctr"/>
            <a:r>
              <a:rPr lang="en-US" sz="2200" dirty="0">
                <a:latin typeface="HelloHappyDays Medium" panose="02000603000000000000" pitchFamily="2" charset="0"/>
                <a:ea typeface="HelloHappyDays Medium" panose="02000603000000000000" pitchFamily="2" charset="0"/>
              </a:rPr>
              <a:t>September 4-7,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114235" y="6801922"/>
            <a:ext cx="3391866" cy="1569660"/>
          </a:xfrm>
          <a:prstGeom prst="rect">
            <a:avLst/>
          </a:prstGeom>
          <a:solidFill>
            <a:schemeClr val="bg1"/>
          </a:solidFill>
        </p:spPr>
        <p:txBody>
          <a:bodyPr wrap="square" rtlCol="0">
            <a:spAutoFit/>
          </a:bodyPr>
          <a:lstStyle/>
          <a:p>
            <a:r>
              <a:rPr lang="en-US" sz="1600" dirty="0">
                <a:latin typeface="HelloHappyDays Medium" panose="02000603000000000000" pitchFamily="2" charset="0"/>
                <a:ea typeface="HelloHappyDays Medium" panose="02000603000000000000" pitchFamily="2" charset="0"/>
              </a:rPr>
              <a:t>In Saxon Phonics, students are learning the rules for coding words. Ask your child about breves and macrons and when to use them. An assessment will be given on Friday over the skills we learned. </a:t>
            </a: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242</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HelloHappyDays Medium</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34</cp:revision>
  <cp:lastPrinted>2018-09-02T15:09:43Z</cp:lastPrinted>
  <dcterms:created xsi:type="dcterms:W3CDTF">2015-07-18T18:02:04Z</dcterms:created>
  <dcterms:modified xsi:type="dcterms:W3CDTF">2018-09-02T15:12:00Z</dcterms:modified>
</cp:coreProperties>
</file>