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7772400" cy="10058400"/>
  <p:notesSz cx="7023100" cy="93091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>
      <p:cViewPr varScale="1">
        <p:scale>
          <a:sx n="59" d="100"/>
          <a:sy n="59" d="100"/>
        </p:scale>
        <p:origin x="2429" y="77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66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8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4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3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3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3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1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8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0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0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38E1A-1CAE-4520-A9DC-13EEE4D9BBF9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8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781" y="17298"/>
            <a:ext cx="7771429" cy="100571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9450" y="1683557"/>
            <a:ext cx="33917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Chunky" panose="02000603000000000000" pitchFamily="2" charset="0"/>
                <a:ea typeface="HelloChunky" panose="02000603000000000000" pitchFamily="2" charset="0"/>
              </a:rPr>
              <a:t>This Week’s Skills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478" y="1683557"/>
            <a:ext cx="335344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>
                <a:latin typeface="HelloChunky" panose="02000603000000000000" pitchFamily="2" charset="0"/>
                <a:ea typeface="HelloChunky" panose="02000603000000000000" pitchFamily="2" charset="0"/>
              </a:rPr>
              <a:t>Special Announcements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91342" y="5953753"/>
            <a:ext cx="2743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Chunky" panose="02000603000000000000" pitchFamily="2" charset="0"/>
                <a:ea typeface="HelloChunky" panose="02000603000000000000" pitchFamily="2" charset="0"/>
              </a:rPr>
              <a:t>Upcoming Dates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1" y="94488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HelloAntsClose" panose="02000603000000000000" pitchFamily="2" charset="0"/>
                <a:ea typeface="HelloAntsClose" panose="02000603000000000000" pitchFamily="2" charset="0"/>
              </a:rPr>
              <a:t>talvarado@grafordisd.net</a:t>
            </a:r>
            <a:endParaRPr lang="en-US" dirty="0">
              <a:latin typeface="HelloAntsClose" panose="02000603000000000000" pitchFamily="2" charset="0"/>
              <a:ea typeface="HelloAntsClose" panose="02000603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748" y="2327185"/>
            <a:ext cx="350648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HelloAntsClose" panose="02000603000000000000" pitchFamily="2" charset="0"/>
                <a:ea typeface="HelloAntsClose" panose="02000603000000000000" pitchFamily="2" charset="0"/>
              </a:rPr>
              <a:t>Reading: </a:t>
            </a:r>
            <a:r>
              <a:rPr lang="en-US" sz="1900" dirty="0">
                <a:latin typeface="HelloAntsClose" panose="02000603000000000000" pitchFamily="2" charset="0"/>
                <a:ea typeface="HelloAntsClose" panose="02000603000000000000" pitchFamily="2" charset="0"/>
              </a:rPr>
              <a:t>We will be comparing and contrasting important information. Read each night for </a:t>
            </a:r>
            <a:r>
              <a:rPr lang="en-US" sz="1900" b="1" dirty="0">
                <a:latin typeface="HelloAntsClose" panose="02000603000000000000" pitchFamily="2" charset="0"/>
                <a:ea typeface="HelloAntsClose" panose="02000603000000000000" pitchFamily="2" charset="0"/>
              </a:rPr>
              <a:t>15</a:t>
            </a:r>
            <a:r>
              <a:rPr lang="en-US" sz="1900" dirty="0">
                <a:latin typeface="HelloAntsClose" panose="02000603000000000000" pitchFamily="2" charset="0"/>
                <a:ea typeface="HelloAntsClose" panose="02000603000000000000" pitchFamily="2" charset="0"/>
              </a:rPr>
              <a:t> minutes and write on the April reading log. </a:t>
            </a:r>
          </a:p>
          <a:p>
            <a:r>
              <a:rPr lang="en-US" dirty="0">
                <a:latin typeface="HelloAntsClose" panose="02000603000000000000" pitchFamily="2" charset="0"/>
                <a:ea typeface="HelloAntsClose" panose="02000603000000000000" pitchFamily="2" charset="0"/>
              </a:rPr>
              <a:t> </a:t>
            </a:r>
          </a:p>
          <a:p>
            <a:r>
              <a:rPr lang="en-US" b="1" dirty="0">
                <a:latin typeface="HelloAntsClose" panose="02000603000000000000" pitchFamily="2" charset="0"/>
                <a:ea typeface="HelloAntsClose" panose="02000603000000000000" pitchFamily="2" charset="0"/>
              </a:rPr>
              <a:t>Writing:</a:t>
            </a:r>
            <a:r>
              <a:rPr lang="en-US" dirty="0">
                <a:latin typeface="HelloAntsClose" panose="02000603000000000000" pitchFamily="2" charset="0"/>
                <a:ea typeface="HelloAntsClose" panose="02000603000000000000" pitchFamily="2" charset="0"/>
              </a:rPr>
              <a:t> </a:t>
            </a:r>
            <a:r>
              <a:rPr lang="en-US" sz="1900" dirty="0">
                <a:latin typeface="HelloAntsClose" panose="02000603000000000000" pitchFamily="2" charset="0"/>
                <a:ea typeface="HelloAntsClose" panose="02000603000000000000" pitchFamily="2" charset="0"/>
              </a:rPr>
              <a:t>We will be focusing on brainstorming ideas and editing our stories with paragraphs.</a:t>
            </a:r>
          </a:p>
          <a:p>
            <a:endParaRPr lang="en-US" dirty="0">
              <a:latin typeface="HelloAntsClose" panose="02000603000000000000" pitchFamily="2" charset="0"/>
              <a:ea typeface="HelloAntsClose" panose="02000603000000000000" pitchFamily="2" charset="0"/>
            </a:endParaRPr>
          </a:p>
          <a:p>
            <a:r>
              <a:rPr lang="en-US" b="1" dirty="0">
                <a:latin typeface="HelloAntsClose" panose="02000603000000000000" pitchFamily="2" charset="0"/>
                <a:ea typeface="HelloAntsClose" panose="02000603000000000000" pitchFamily="2" charset="0"/>
              </a:rPr>
              <a:t>Phonics: </a:t>
            </a:r>
            <a:r>
              <a:rPr lang="en-US" sz="1900" dirty="0">
                <a:latin typeface="HelloAntsClose" panose="02000603000000000000" pitchFamily="2" charset="0"/>
                <a:ea typeface="HelloAntsClose" panose="02000603000000000000" pitchFamily="2" charset="0"/>
              </a:rPr>
              <a:t>We will be reviewing the coding we have learned this year. </a:t>
            </a:r>
          </a:p>
          <a:p>
            <a:endParaRPr lang="en-US" dirty="0">
              <a:latin typeface="HelloAntsClose" panose="02000603000000000000" pitchFamily="2" charset="0"/>
              <a:ea typeface="HelloAntsClose" panose="02000603000000000000" pitchFamily="2" charset="0"/>
            </a:endParaRPr>
          </a:p>
          <a:p>
            <a:r>
              <a:rPr lang="en-US" b="1" dirty="0">
                <a:latin typeface="HelloAntsClose" panose="02000603000000000000" pitchFamily="2" charset="0"/>
                <a:ea typeface="HelloAntsClose" panose="02000603000000000000" pitchFamily="2" charset="0"/>
              </a:rPr>
              <a:t>Handwriting: </a:t>
            </a:r>
            <a:r>
              <a:rPr lang="en-US" dirty="0">
                <a:latin typeface="HelloAntsClose" panose="02000603000000000000" pitchFamily="2" charset="0"/>
                <a:ea typeface="HelloAntsClose" panose="02000603000000000000" pitchFamily="2" charset="0"/>
              </a:rPr>
              <a:t>We will be working on writing </a:t>
            </a:r>
          </a:p>
          <a:p>
            <a:r>
              <a:rPr lang="en-US" dirty="0">
                <a:latin typeface="HelloAntsClose" panose="02000603000000000000" pitchFamily="2" charset="0"/>
                <a:ea typeface="HelloAntsClose" panose="02000603000000000000" pitchFamily="2" charset="0"/>
              </a:rPr>
              <a:t>words in cursive. </a:t>
            </a:r>
            <a:endParaRPr lang="en-US" sz="1800" b="1" dirty="0">
              <a:latin typeface="HelloAntsClose" panose="02000603000000000000" pitchFamily="2" charset="0"/>
              <a:ea typeface="HelloAntsClose" panose="02000603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1434" y="2327185"/>
            <a:ext cx="35064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loAntsClose" panose="02000603000000000000" pitchFamily="2" charset="0"/>
                <a:ea typeface="HelloAntsClose" panose="02000603000000000000" pitchFamily="2" charset="0"/>
              </a:rPr>
              <a:t>*BLOOMZ will be the new teacher-parent tool to communicate. Access code was sent home. Let me know if you need it.   </a:t>
            </a:r>
          </a:p>
          <a:p>
            <a:endParaRPr lang="en-US" dirty="0">
              <a:latin typeface="HelloAntsClose" panose="02000603000000000000" pitchFamily="2" charset="0"/>
              <a:ea typeface="HelloAntsClose" panose="02000603000000000000" pitchFamily="2" charset="0"/>
            </a:endParaRPr>
          </a:p>
          <a:p>
            <a:r>
              <a:rPr lang="en-US" dirty="0">
                <a:latin typeface="HelloAntsClose" panose="02000603000000000000" pitchFamily="2" charset="0"/>
                <a:ea typeface="HelloAntsClose" panose="02000603000000000000" pitchFamily="2" charset="0"/>
              </a:rPr>
              <a:t>*Please send Box Tops. </a:t>
            </a: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12DF8E-B56E-BA49-A72A-39FC6BE66538}"/>
              </a:ext>
            </a:extLst>
          </p:cNvPr>
          <p:cNvSpPr txBox="1"/>
          <p:nvPr/>
        </p:nvSpPr>
        <p:spPr>
          <a:xfrm>
            <a:off x="2362200" y="208722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HelloBeMyPenPal" panose="02000603000000000000" pitchFamily="2" charset="0"/>
                <a:ea typeface="HelloBeMyPenPal" panose="02000603000000000000" pitchFamily="2" charset="0"/>
              </a:rPr>
              <a:t>Dr. Alvarado’s ELAR Newsletter</a:t>
            </a:r>
          </a:p>
          <a:p>
            <a:pPr algn="ctr"/>
            <a:r>
              <a:rPr lang="en-US" dirty="0">
                <a:latin typeface="HelloBeMyPenPal" panose="02000603000000000000" pitchFamily="2" charset="0"/>
                <a:ea typeface="HelloBeMyPenPal" panose="02000603000000000000" pitchFamily="2" charset="0"/>
              </a:rPr>
              <a:t>April 23-26, 2019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44F619-B8D2-D949-844F-3F4B21A5959F}"/>
              </a:ext>
            </a:extLst>
          </p:cNvPr>
          <p:cNvSpPr txBox="1"/>
          <p:nvPr/>
        </p:nvSpPr>
        <p:spPr>
          <a:xfrm>
            <a:off x="3961434" y="6962775"/>
            <a:ext cx="3753214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HelloAntsClose" panose="02000603000000000000" pitchFamily="2" charset="0"/>
                <a:ea typeface="HelloAntsClose" panose="02000603000000000000" pitchFamily="2" charset="0"/>
              </a:rPr>
              <a:t>May 20</a:t>
            </a:r>
            <a:r>
              <a:rPr lang="en-US" sz="1800" baseline="30000" dirty="0">
                <a:latin typeface="HelloAntsClose" panose="02000603000000000000" pitchFamily="2" charset="0"/>
                <a:ea typeface="HelloAntsClose" panose="02000603000000000000" pitchFamily="2" charset="0"/>
              </a:rPr>
              <a:t>th</a:t>
            </a:r>
            <a:r>
              <a:rPr lang="en-US" sz="1800" dirty="0">
                <a:latin typeface="HelloAntsClose" panose="02000603000000000000" pitchFamily="2" charset="0"/>
                <a:ea typeface="HelloAntsClose" panose="02000603000000000000" pitchFamily="2" charset="0"/>
              </a:rPr>
              <a:t> – Kickball Tournament</a:t>
            </a:r>
          </a:p>
          <a:p>
            <a:endParaRPr lang="en-US" sz="1800" dirty="0">
              <a:latin typeface="HelloAntsClose" panose="02000603000000000000" pitchFamily="2" charset="0"/>
              <a:ea typeface="HelloAntsClose" panose="02000603000000000000" pitchFamily="2" charset="0"/>
            </a:endParaRPr>
          </a:p>
          <a:p>
            <a:r>
              <a:rPr lang="en-US" sz="1800" dirty="0">
                <a:latin typeface="HelloAntsClose" panose="02000603000000000000" pitchFamily="2" charset="0"/>
                <a:ea typeface="HelloAntsClose" panose="02000603000000000000" pitchFamily="2" charset="0"/>
              </a:rPr>
              <a:t>May 23</a:t>
            </a:r>
            <a:r>
              <a:rPr lang="en-US" sz="1800" baseline="30000" dirty="0">
                <a:latin typeface="HelloAntsClose" panose="02000603000000000000" pitchFamily="2" charset="0"/>
                <a:ea typeface="HelloAntsClose" panose="02000603000000000000" pitchFamily="2" charset="0"/>
              </a:rPr>
              <a:t>rd</a:t>
            </a:r>
            <a:r>
              <a:rPr lang="en-US" sz="1800" dirty="0">
                <a:latin typeface="HelloAntsClose" panose="02000603000000000000" pitchFamily="2" charset="0"/>
                <a:ea typeface="HelloAntsClose" panose="02000603000000000000" pitchFamily="2" charset="0"/>
              </a:rPr>
              <a:t> – Last Day of School</a:t>
            </a:r>
          </a:p>
          <a:p>
            <a:r>
              <a:rPr lang="en-US" sz="1800" dirty="0">
                <a:latin typeface="HelloAntsClose" panose="02000603000000000000" pitchFamily="2" charset="0"/>
                <a:ea typeface="HelloAntsClose" panose="02000603000000000000" pitchFamily="2" charset="0"/>
              </a:rPr>
              <a:t>End of Year Party</a:t>
            </a:r>
          </a:p>
          <a:p>
            <a:r>
              <a:rPr lang="en-US" sz="1800" dirty="0">
                <a:latin typeface="HelloAntsClose" panose="02000603000000000000" pitchFamily="2" charset="0"/>
                <a:ea typeface="HelloAntsClose" panose="02000603000000000000" pitchFamily="2" charset="0"/>
              </a:rPr>
              <a:t>Early Dismissal</a:t>
            </a:r>
          </a:p>
        </p:txBody>
      </p:sp>
    </p:spTree>
    <p:extLst>
      <p:ext uri="{BB962C8B-B14F-4D97-AF65-F5344CB8AC3E}">
        <p14:creationId xmlns:p14="http://schemas.microsoft.com/office/powerpoint/2010/main" val="506777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1688</TotalTime>
  <Words>138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Comic Sans MS</vt:lpstr>
      <vt:lpstr>HelloAntsClose</vt:lpstr>
      <vt:lpstr>HelloBeMyPenPal</vt:lpstr>
      <vt:lpstr>HelloBestDay Medium</vt:lpstr>
      <vt:lpstr>HelloChunky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</dc:creator>
  <cp:lastModifiedBy>Tina Crouch</cp:lastModifiedBy>
  <cp:revision>76</cp:revision>
  <cp:lastPrinted>2019-04-10T12:04:43Z</cp:lastPrinted>
  <dcterms:created xsi:type="dcterms:W3CDTF">2015-07-18T18:02:04Z</dcterms:created>
  <dcterms:modified xsi:type="dcterms:W3CDTF">2019-04-21T17:25:26Z</dcterms:modified>
</cp:coreProperties>
</file>