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p:cViewPr>
        <p:scale>
          <a:sx n="80" d="100"/>
          <a:sy n="80" d="100"/>
        </p:scale>
        <p:origin x="2688" y="14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F38E1A-1CAE-4520-A9DC-13EEE4D9BBF9}" type="datetimeFigureOut">
              <a:rPr lang="en-US" smtClean="0"/>
              <a:t>11/4/18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37256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11/4/18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5693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11/4/18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61868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11/4/18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404844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F38E1A-1CAE-4520-A9DC-13EEE4D9BBF9}" type="datetimeFigureOut">
              <a:rPr lang="en-US" smtClean="0"/>
              <a:t>11/4/18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640435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F38E1A-1CAE-4520-A9DC-13EEE4D9BBF9}" type="datetimeFigureOut">
              <a:rPr lang="en-US" smtClean="0"/>
              <a:t>11/4/18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84103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F38E1A-1CAE-4520-A9DC-13EEE4D9BBF9}" type="datetimeFigureOut">
              <a:rPr lang="en-US" smtClean="0"/>
              <a:t>11/4/18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53253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F38E1A-1CAE-4520-A9DC-13EEE4D9BBF9}" type="datetimeFigureOut">
              <a:rPr lang="en-US" smtClean="0"/>
              <a:t>11/4/18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28951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38E1A-1CAE-4520-A9DC-13EEE4D9BBF9}" type="datetimeFigureOut">
              <a:rPr lang="en-US" smtClean="0"/>
              <a:t>11/4/18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15558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11/4/18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95430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11/4/18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594205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1FF38E1A-1CAE-4520-A9DC-13EEE4D9BBF9}" type="datetimeFigureOut">
              <a:rPr lang="en-US" smtClean="0"/>
              <a:t>11/4/18</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4EB16825-911A-4022-8A06-ADE23E41EA28}" type="slidenum">
              <a:rPr lang="en-US" smtClean="0"/>
              <a:t>‹#›</a:t>
            </a:fld>
            <a:endParaRPr lang="en-US"/>
          </a:p>
        </p:txBody>
      </p:sp>
    </p:spTree>
    <p:extLst>
      <p:ext uri="{BB962C8B-B14F-4D97-AF65-F5344CB8AC3E}">
        <p14:creationId xmlns:p14="http://schemas.microsoft.com/office/powerpoint/2010/main" val="2370782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 y="628"/>
            <a:ext cx="7771429" cy="10057144"/>
          </a:xfrm>
          <a:prstGeom prst="rect">
            <a:avLst/>
          </a:prstGeom>
        </p:spPr>
      </p:pic>
      <p:sp>
        <p:nvSpPr>
          <p:cNvPr id="7" name="TextBox 6"/>
          <p:cNvSpPr txBox="1"/>
          <p:nvPr/>
        </p:nvSpPr>
        <p:spPr>
          <a:xfrm>
            <a:off x="227313" y="1676756"/>
            <a:ext cx="3391786" cy="738664"/>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This Week’s Skills</a:t>
            </a:r>
          </a:p>
          <a:p>
            <a:pPr algn="ctr"/>
            <a:endParaRPr lang="en-US" sz="1400" dirty="0">
              <a:latin typeface="Comic Sans MS" panose="030F0702030302020204" pitchFamily="66" charset="0"/>
            </a:endParaRPr>
          </a:p>
        </p:txBody>
      </p:sp>
      <p:sp>
        <p:nvSpPr>
          <p:cNvPr id="8" name="TextBox 7"/>
          <p:cNvSpPr txBox="1"/>
          <p:nvPr/>
        </p:nvSpPr>
        <p:spPr>
          <a:xfrm>
            <a:off x="4037956" y="1674465"/>
            <a:ext cx="3353444" cy="461665"/>
          </a:xfrm>
          <a:prstGeom prst="rect">
            <a:avLst/>
          </a:prstGeom>
          <a:noFill/>
        </p:spPr>
        <p:txBody>
          <a:bodyPr wrap="square" rtlCol="0">
            <a:spAutoFit/>
          </a:bodyPr>
          <a:lstStyle/>
          <a:p>
            <a:pPr algn="ctr"/>
            <a:r>
              <a:rPr lang="en-US" sz="2400" dirty="0">
                <a:latin typeface="HelloHappyDays Medium" panose="02000603000000000000" pitchFamily="2" charset="0"/>
                <a:ea typeface="HelloHappyDays Medium" panose="02000603000000000000" pitchFamily="2" charset="0"/>
              </a:rPr>
              <a:t>Special Announcements</a:t>
            </a:r>
          </a:p>
        </p:txBody>
      </p:sp>
      <p:sp>
        <p:nvSpPr>
          <p:cNvPr id="9" name="TextBox 8"/>
          <p:cNvSpPr txBox="1"/>
          <p:nvPr/>
        </p:nvSpPr>
        <p:spPr>
          <a:xfrm>
            <a:off x="4037956" y="5958829"/>
            <a:ext cx="3048644" cy="523220"/>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News!!</a:t>
            </a:r>
          </a:p>
        </p:txBody>
      </p:sp>
      <p:sp>
        <p:nvSpPr>
          <p:cNvPr id="10" name="TextBox 9"/>
          <p:cNvSpPr txBox="1"/>
          <p:nvPr/>
        </p:nvSpPr>
        <p:spPr>
          <a:xfrm>
            <a:off x="685801" y="9448800"/>
            <a:ext cx="3048000" cy="400110"/>
          </a:xfrm>
          <a:prstGeom prst="rect">
            <a:avLst/>
          </a:prstGeom>
          <a:noFill/>
        </p:spPr>
        <p:txBody>
          <a:bodyPr wrap="square" rtlCol="0">
            <a:spAutoFit/>
          </a:bodyPr>
          <a:lstStyle/>
          <a:p>
            <a:pPr algn="ctr"/>
            <a:r>
              <a:rPr lang="en-US" dirty="0" err="1">
                <a:latin typeface="HelloHappyDays Medium" panose="02000603000000000000" pitchFamily="2" charset="0"/>
                <a:ea typeface="HelloHappyDays Medium" panose="02000603000000000000" pitchFamily="2" charset="0"/>
              </a:rPr>
              <a:t>talvarado@grafordisd.net</a:t>
            </a:r>
            <a:endParaRPr lang="en-US" dirty="0">
              <a:latin typeface="HelloHappyDays Medium" panose="02000603000000000000" pitchFamily="2" charset="0"/>
              <a:ea typeface="HelloHappyDays Medium" panose="02000603000000000000" pitchFamily="2" charset="0"/>
            </a:endParaRPr>
          </a:p>
        </p:txBody>
      </p:sp>
      <p:sp>
        <p:nvSpPr>
          <p:cNvPr id="11" name="TextBox 10"/>
          <p:cNvSpPr txBox="1"/>
          <p:nvPr/>
        </p:nvSpPr>
        <p:spPr>
          <a:xfrm>
            <a:off x="227313" y="2415420"/>
            <a:ext cx="3506488" cy="6924973"/>
          </a:xfrm>
          <a:prstGeom prst="rect">
            <a:avLst/>
          </a:prstGeom>
          <a:noFill/>
        </p:spPr>
        <p:txBody>
          <a:bodyPr wrap="square" rtlCol="0">
            <a:spAutoFit/>
          </a:bodyPr>
          <a:lstStyle/>
          <a:p>
            <a:r>
              <a:rPr lang="en-US" sz="1800" b="1" dirty="0">
                <a:latin typeface="HelloHappyDays Medium" panose="02000603000000000000" pitchFamily="2" charset="0"/>
                <a:ea typeface="HelloHappyDays Medium" panose="02000603000000000000" pitchFamily="2" charset="0"/>
              </a:rPr>
              <a:t>Reading: </a:t>
            </a:r>
            <a:r>
              <a:rPr lang="en-US" sz="1800" dirty="0">
                <a:latin typeface="HelloHappyDays Medium" panose="02000603000000000000" pitchFamily="2" charset="0"/>
                <a:ea typeface="HelloHappyDays Medium" panose="02000603000000000000" pitchFamily="2" charset="0"/>
              </a:rPr>
              <a:t>We are using informational text to locate the details and main idea. We are continuing to use our inferencing skills and draw conclusions. Read each night for 10 minutes and write on the reading log.  </a:t>
            </a:r>
          </a:p>
          <a:p>
            <a:r>
              <a:rPr lang="en-US" sz="1600" dirty="0">
                <a:latin typeface="HelloHappyDays Medium" panose="02000603000000000000" pitchFamily="2" charset="0"/>
                <a:ea typeface="HelloHappyDays Medium" panose="02000603000000000000" pitchFamily="2" charset="0"/>
              </a:rPr>
              <a:t> </a:t>
            </a:r>
          </a:p>
          <a:p>
            <a:r>
              <a:rPr lang="en-US" sz="1800" b="1" dirty="0">
                <a:latin typeface="HelloHappyDays Medium" panose="02000603000000000000" pitchFamily="2" charset="0"/>
                <a:ea typeface="HelloHappyDays Medium" panose="02000603000000000000" pitchFamily="2" charset="0"/>
              </a:rPr>
              <a:t>Writing:</a:t>
            </a:r>
            <a:r>
              <a:rPr lang="en-US" sz="1800" dirty="0">
                <a:latin typeface="HelloHappyDays Medium" panose="02000603000000000000" pitchFamily="2" charset="0"/>
                <a:ea typeface="HelloHappyDays Medium" panose="02000603000000000000" pitchFamily="2" charset="0"/>
              </a:rPr>
              <a:t> We will be using an informational checklist to examine our lab paperwork. </a:t>
            </a:r>
            <a:endParaRPr lang="en-US" sz="1600" dirty="0">
              <a:latin typeface="HelloHappyDays Medium" panose="02000603000000000000" pitchFamily="2" charset="0"/>
              <a:ea typeface="HelloHappyDays Medium" panose="02000603000000000000" pitchFamily="2" charset="0"/>
            </a:endParaRPr>
          </a:p>
          <a:p>
            <a:endParaRPr lang="en-US" sz="1600" dirty="0">
              <a:latin typeface="HelloHappyDays Medium" panose="02000603000000000000" pitchFamily="2" charset="0"/>
              <a:ea typeface="HelloHappyDays Medium" panose="02000603000000000000" pitchFamily="2" charset="0"/>
            </a:endParaRPr>
          </a:p>
          <a:p>
            <a:r>
              <a:rPr lang="en-US" sz="1800" b="1" dirty="0">
                <a:latin typeface="HelloHappyDays Medium" panose="02000603000000000000" pitchFamily="2" charset="0"/>
                <a:ea typeface="HelloHappyDays Medium" panose="02000603000000000000" pitchFamily="2" charset="0"/>
              </a:rPr>
              <a:t>Phonics: </a:t>
            </a:r>
            <a:r>
              <a:rPr lang="en-US" sz="1800" dirty="0">
                <a:latin typeface="HelloHappyDays Medium" panose="02000603000000000000" pitchFamily="2" charset="0"/>
                <a:ea typeface="HelloHappyDays Medium" panose="02000603000000000000" pitchFamily="2" charset="0"/>
              </a:rPr>
              <a:t>We will be learning new consonant and vowel digraphs. Practice reading and writing your sight words each night</a:t>
            </a:r>
            <a:r>
              <a:rPr lang="en-US" sz="1600" dirty="0">
                <a:latin typeface="HelloHappyDays Medium" panose="02000603000000000000" pitchFamily="2" charset="0"/>
                <a:ea typeface="HelloHappyDays Medium" panose="02000603000000000000" pitchFamily="2" charset="0"/>
              </a:rPr>
              <a:t>.</a:t>
            </a:r>
          </a:p>
          <a:p>
            <a:r>
              <a:rPr lang="en-US" sz="1800" dirty="0">
                <a:latin typeface="HelloHappyDays Medium" panose="02000603000000000000" pitchFamily="2" charset="0"/>
                <a:ea typeface="HelloHappyDays Medium" panose="02000603000000000000" pitchFamily="2" charset="0"/>
              </a:rPr>
              <a:t>Spelling test on Friday.</a:t>
            </a:r>
          </a:p>
          <a:p>
            <a:endParaRPr lang="en-US" sz="1800" dirty="0">
              <a:latin typeface="HelloHappyDays Medium" panose="02000603000000000000" pitchFamily="2" charset="0"/>
              <a:ea typeface="HelloHappyDays Medium" panose="02000603000000000000" pitchFamily="2" charset="0"/>
            </a:endParaRPr>
          </a:p>
          <a:p>
            <a:r>
              <a:rPr lang="en-US" sz="1800" b="1" dirty="0">
                <a:latin typeface="HelloHappyDays Medium" panose="02000603000000000000" pitchFamily="2" charset="0"/>
                <a:ea typeface="HelloHappyDays Medium" panose="02000603000000000000" pitchFamily="2" charset="0"/>
              </a:rPr>
              <a:t>Handwriting: </a:t>
            </a:r>
            <a:r>
              <a:rPr lang="en-US" sz="1800" dirty="0">
                <a:latin typeface="HelloHappyDays Medium" panose="02000603000000000000" pitchFamily="2" charset="0"/>
                <a:ea typeface="HelloHappyDays Medium" panose="02000603000000000000" pitchFamily="2" charset="0"/>
              </a:rPr>
              <a:t>We have started practicing our print handwriting. </a:t>
            </a:r>
          </a:p>
          <a:p>
            <a:r>
              <a:rPr lang="en-US" sz="1800" dirty="0">
                <a:latin typeface="HelloHappyDays Medium" panose="02000603000000000000" pitchFamily="2" charset="0"/>
                <a:ea typeface="HelloHappyDays Medium" panose="02000603000000000000" pitchFamily="2" charset="0"/>
              </a:rPr>
              <a:t>We practice one/two letters </a:t>
            </a:r>
          </a:p>
          <a:p>
            <a:r>
              <a:rPr lang="en-US" sz="1800" dirty="0">
                <a:latin typeface="HelloHappyDays Medium" panose="02000603000000000000" pitchFamily="2" charset="0"/>
                <a:ea typeface="HelloHappyDays Medium" panose="02000603000000000000" pitchFamily="2" charset="0"/>
              </a:rPr>
              <a:t>each day that will go home on Friday. </a:t>
            </a:r>
          </a:p>
          <a:p>
            <a:endParaRPr lang="en-US" sz="1800" b="1" dirty="0">
              <a:latin typeface="HelloHappyDays Medium" panose="02000603000000000000" pitchFamily="2" charset="0"/>
              <a:ea typeface="HelloHappyDays Medium" panose="02000603000000000000" pitchFamily="2" charset="0"/>
            </a:endParaRPr>
          </a:p>
          <a:p>
            <a:r>
              <a:rPr lang="en-US" sz="1600" dirty="0">
                <a:latin typeface="HelloHappyDays Medium" panose="02000603000000000000" pitchFamily="2" charset="0"/>
                <a:ea typeface="HelloHappyDays Medium" panose="02000603000000000000" pitchFamily="2" charset="0"/>
              </a:rPr>
              <a:t>.  </a:t>
            </a:r>
            <a:endParaRPr lang="en-US" sz="1600" b="1" dirty="0">
              <a:latin typeface="HelloHappyDays Medium" panose="02000603000000000000" pitchFamily="2" charset="0"/>
              <a:ea typeface="HelloHappyDays Medium" panose="02000603000000000000" pitchFamily="2" charset="0"/>
            </a:endParaRPr>
          </a:p>
        </p:txBody>
      </p:sp>
      <p:sp>
        <p:nvSpPr>
          <p:cNvPr id="12" name="TextBox 11"/>
          <p:cNvSpPr txBox="1"/>
          <p:nvPr/>
        </p:nvSpPr>
        <p:spPr>
          <a:xfrm>
            <a:off x="3999613" y="2284780"/>
            <a:ext cx="3506488" cy="3647152"/>
          </a:xfrm>
          <a:prstGeom prst="rect">
            <a:avLst/>
          </a:prstGeom>
          <a:noFill/>
        </p:spPr>
        <p:txBody>
          <a:bodyPr wrap="square" rtlCol="0">
            <a:spAutoFit/>
          </a:bodyPr>
          <a:lstStyle/>
          <a:p>
            <a:r>
              <a:rPr lang="en-US" sz="1800" dirty="0">
                <a:latin typeface="HelloHappyDays Medium" panose="02000603000000000000" pitchFamily="2" charset="0"/>
                <a:ea typeface="HelloHappyDays Medium" panose="02000603000000000000" pitchFamily="2" charset="0"/>
              </a:rPr>
              <a:t>*UIL practice will start this week during the last 30 minutes of the school day, Monday-Thursday. A letter will go home explaining the details. </a:t>
            </a:r>
          </a:p>
          <a:p>
            <a:endParaRPr lang="en-US" sz="1800" dirty="0">
              <a:latin typeface="HelloHappyDays Medium" panose="02000603000000000000" pitchFamily="2" charset="0"/>
              <a:ea typeface="HelloHappyDays Medium" panose="02000603000000000000" pitchFamily="2" charset="0"/>
            </a:endParaRPr>
          </a:p>
          <a:p>
            <a:r>
              <a:rPr lang="en-US" sz="1800" dirty="0">
                <a:latin typeface="HelloHappyDays Medium" panose="02000603000000000000" pitchFamily="2" charset="0"/>
                <a:ea typeface="HelloHappyDays Medium" panose="02000603000000000000" pitchFamily="2" charset="0"/>
              </a:rPr>
              <a:t>*We will dismiss at 2:45 pm </a:t>
            </a:r>
          </a:p>
          <a:p>
            <a:r>
              <a:rPr lang="en-US" sz="1800" dirty="0">
                <a:latin typeface="HelloHappyDays Medium" panose="02000603000000000000" pitchFamily="2" charset="0"/>
                <a:ea typeface="HelloHappyDays Medium" panose="02000603000000000000" pitchFamily="2" charset="0"/>
              </a:rPr>
              <a:t>on Fridays. </a:t>
            </a:r>
          </a:p>
          <a:p>
            <a:endParaRPr lang="en-US" sz="1800" dirty="0">
              <a:latin typeface="HelloHappyDays Medium" panose="02000603000000000000" pitchFamily="2" charset="0"/>
              <a:ea typeface="HelloHappyDays Medium" panose="02000603000000000000" pitchFamily="2" charset="0"/>
            </a:endParaRPr>
          </a:p>
          <a:p>
            <a:r>
              <a:rPr lang="en-US" sz="1800" dirty="0">
                <a:latin typeface="HelloHappyDays Medium" panose="02000603000000000000" pitchFamily="2" charset="0"/>
                <a:ea typeface="HelloHappyDays Medium" panose="02000603000000000000" pitchFamily="2" charset="0"/>
              </a:rPr>
              <a:t>*I-station monthly assessments </a:t>
            </a:r>
          </a:p>
          <a:p>
            <a:r>
              <a:rPr lang="en-US" sz="1800" dirty="0">
                <a:latin typeface="HelloHappyDays Medium" panose="02000603000000000000" pitchFamily="2" charset="0"/>
                <a:ea typeface="HelloHappyDays Medium" panose="02000603000000000000" pitchFamily="2" charset="0"/>
              </a:rPr>
              <a:t>this week. A report will go </a:t>
            </a:r>
          </a:p>
          <a:p>
            <a:r>
              <a:rPr lang="en-US" sz="1800" dirty="0">
                <a:latin typeface="HelloHappyDays Medium" panose="02000603000000000000" pitchFamily="2" charset="0"/>
                <a:ea typeface="HelloHappyDays Medium" panose="02000603000000000000" pitchFamily="2" charset="0"/>
              </a:rPr>
              <a:t>home soon. </a:t>
            </a:r>
          </a:p>
          <a:p>
            <a:endParaRPr lang="en-US" sz="1500" dirty="0">
              <a:latin typeface="HelloHappyDays Medium" panose="02000603000000000000" pitchFamily="2" charset="0"/>
              <a:ea typeface="HelloHappyDays Medium" panose="02000603000000000000" pitchFamily="2" charset="0"/>
            </a:endParaRPr>
          </a:p>
        </p:txBody>
      </p:sp>
      <p:sp>
        <p:nvSpPr>
          <p:cNvPr id="3" name="TextBox 2">
            <a:extLst>
              <a:ext uri="{FF2B5EF4-FFF2-40B4-BE49-F238E27FC236}">
                <a16:creationId xmlns:a16="http://schemas.microsoft.com/office/drawing/2014/main" id="{0E12DF8E-B56E-BA49-A72A-39FC6BE66538}"/>
              </a:ext>
            </a:extLst>
          </p:cNvPr>
          <p:cNvSpPr txBox="1"/>
          <p:nvPr/>
        </p:nvSpPr>
        <p:spPr>
          <a:xfrm>
            <a:off x="2362200" y="208722"/>
            <a:ext cx="2971800" cy="1077218"/>
          </a:xfrm>
          <a:prstGeom prst="rect">
            <a:avLst/>
          </a:prstGeom>
          <a:noFill/>
        </p:spPr>
        <p:txBody>
          <a:bodyPr wrap="square" rtlCol="0">
            <a:spAutoFit/>
          </a:bodyPr>
          <a:lstStyle/>
          <a:p>
            <a:pPr algn="ctr"/>
            <a:r>
              <a:rPr lang="en-US" sz="2200" dirty="0">
                <a:latin typeface="HelloHappyDays Medium" panose="02000603000000000000" pitchFamily="2" charset="0"/>
                <a:ea typeface="HelloHappyDays Medium" panose="02000603000000000000" pitchFamily="2" charset="0"/>
              </a:rPr>
              <a:t>Dr. Alvarado’s ELAR Newsletter</a:t>
            </a:r>
          </a:p>
          <a:p>
            <a:pPr algn="ctr"/>
            <a:r>
              <a:rPr lang="en-US" dirty="0">
                <a:latin typeface="HelloHappyDays Medium" panose="02000603000000000000" pitchFamily="2" charset="0"/>
                <a:ea typeface="HelloHappyDays Medium" panose="02000603000000000000" pitchFamily="2" charset="0"/>
              </a:rPr>
              <a:t>November 5-9, 2018</a:t>
            </a:r>
          </a:p>
        </p:txBody>
      </p:sp>
      <p:sp>
        <p:nvSpPr>
          <p:cNvPr id="4" name="TextBox 3">
            <a:extLst>
              <a:ext uri="{FF2B5EF4-FFF2-40B4-BE49-F238E27FC236}">
                <a16:creationId xmlns:a16="http://schemas.microsoft.com/office/drawing/2014/main" id="{4259E831-C58A-F949-A3E2-F03DF0DC345C}"/>
              </a:ext>
            </a:extLst>
          </p:cNvPr>
          <p:cNvSpPr txBox="1"/>
          <p:nvPr/>
        </p:nvSpPr>
        <p:spPr>
          <a:xfrm>
            <a:off x="4077101" y="6970639"/>
            <a:ext cx="3429000" cy="2308324"/>
          </a:xfrm>
          <a:prstGeom prst="rect">
            <a:avLst/>
          </a:prstGeom>
          <a:solidFill>
            <a:schemeClr val="bg1"/>
          </a:solidFill>
        </p:spPr>
        <p:txBody>
          <a:bodyPr wrap="square" rtlCol="0">
            <a:spAutoFit/>
          </a:bodyPr>
          <a:lstStyle/>
          <a:p>
            <a:r>
              <a:rPr lang="en-US" sz="1800" dirty="0">
                <a:latin typeface="HelloHappyDays Medium" panose="02000603000000000000" pitchFamily="2" charset="0"/>
                <a:ea typeface="HelloHappyDays Medium" panose="02000603000000000000" pitchFamily="2" charset="0"/>
              </a:rPr>
              <a:t>Veteran’s Day program is scheduled for Friday, Nov. 9</a:t>
            </a:r>
            <a:r>
              <a:rPr lang="en-US" sz="1800" baseline="30000" dirty="0">
                <a:latin typeface="HelloHappyDays Medium" panose="02000603000000000000" pitchFamily="2" charset="0"/>
                <a:ea typeface="HelloHappyDays Medium" panose="02000603000000000000" pitchFamily="2" charset="0"/>
              </a:rPr>
              <a:t>th</a:t>
            </a:r>
            <a:r>
              <a:rPr lang="en-US" sz="1800" dirty="0">
                <a:latin typeface="HelloHappyDays Medium" panose="02000603000000000000" pitchFamily="2" charset="0"/>
                <a:ea typeface="HelloHappyDays Medium" panose="02000603000000000000" pitchFamily="2" charset="0"/>
              </a:rPr>
              <a:t>. Our students have been practicing. </a:t>
            </a:r>
            <a:r>
              <a:rPr lang="en-US" sz="1800" dirty="0">
                <a:latin typeface="HelloHappyDays Medium" panose="02000603000000000000" pitchFamily="2" charset="0"/>
                <a:ea typeface="HelloHappyDays Medium" panose="02000603000000000000" pitchFamily="2" charset="0"/>
                <a:sym typeface="Wingdings" pitchFamily="2" charset="2"/>
              </a:rPr>
              <a:t></a:t>
            </a:r>
            <a:r>
              <a:rPr lang="en-US" sz="1800" dirty="0">
                <a:latin typeface="HelloHappyDays Medium" panose="02000603000000000000" pitchFamily="2" charset="0"/>
                <a:ea typeface="HelloHappyDays Medium" panose="02000603000000000000" pitchFamily="2" charset="0"/>
              </a:rPr>
              <a:t> </a:t>
            </a:r>
          </a:p>
          <a:p>
            <a:endParaRPr lang="en-US" sz="1800" dirty="0">
              <a:latin typeface="HelloHappyDays Medium" panose="02000603000000000000" pitchFamily="2" charset="0"/>
              <a:ea typeface="HelloHappyDays Medium" panose="02000603000000000000" pitchFamily="2" charset="0"/>
            </a:endParaRPr>
          </a:p>
          <a:p>
            <a:r>
              <a:rPr lang="en-US" sz="1800" dirty="0">
                <a:latin typeface="HelloHappyDays Medium" panose="02000603000000000000" pitchFamily="2" charset="0"/>
                <a:ea typeface="HelloHappyDays Medium" panose="02000603000000000000" pitchFamily="2" charset="0"/>
              </a:rPr>
              <a:t>The second six weeks ends on Friday, November 9</a:t>
            </a:r>
            <a:r>
              <a:rPr lang="en-US" sz="1800" baseline="30000" dirty="0">
                <a:latin typeface="HelloHappyDays Medium" panose="02000603000000000000" pitchFamily="2" charset="0"/>
                <a:ea typeface="HelloHappyDays Medium" panose="02000603000000000000" pitchFamily="2" charset="0"/>
              </a:rPr>
              <a:t>th</a:t>
            </a:r>
            <a:r>
              <a:rPr lang="en-US" sz="1800" dirty="0">
                <a:latin typeface="HelloHappyDays Medium" panose="02000603000000000000" pitchFamily="2" charset="0"/>
                <a:ea typeface="HelloHappyDays Medium" panose="02000603000000000000" pitchFamily="2" charset="0"/>
              </a:rPr>
              <a:t>.  </a:t>
            </a:r>
          </a:p>
          <a:p>
            <a:endParaRPr lang="en-US" sz="1800" dirty="0">
              <a:latin typeface="HelloHappyDays Medium" panose="02000603000000000000" pitchFamily="2" charset="0"/>
              <a:ea typeface="HelloHappyDays Medium" panose="02000603000000000000" pitchFamily="2" charset="0"/>
            </a:endParaRPr>
          </a:p>
          <a:p>
            <a:endParaRPr lang="en-US" sz="1800" dirty="0">
              <a:latin typeface="HelloHappyDays Medium" panose="02000603000000000000" pitchFamily="2" charset="0"/>
              <a:ea typeface="HelloHappyDays Medium" panose="02000603000000000000" pitchFamily="2" charset="0"/>
            </a:endParaRPr>
          </a:p>
        </p:txBody>
      </p:sp>
    </p:spTree>
    <p:extLst>
      <p:ext uri="{BB962C8B-B14F-4D97-AF65-F5344CB8AC3E}">
        <p14:creationId xmlns:p14="http://schemas.microsoft.com/office/powerpoint/2010/main" val="506777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1474</TotalTime>
  <Words>212</Words>
  <Application>Microsoft Macintosh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Comic Sans MS</vt:lpstr>
      <vt:lpstr>HelloHappyDays Medium</vt:lpstr>
      <vt:lpstr>Wingdings</vt:lpstr>
      <vt:lpstr>Office Theme</vt:lpstr>
      <vt:lpstr>PowerPoint Presentation</vt:lpstr>
    </vt:vector>
  </TitlesOfParts>
  <Company>Hewlett-Packard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dc:creator>
  <cp:lastModifiedBy>Tina Crouch</cp:lastModifiedBy>
  <cp:revision>47</cp:revision>
  <cp:lastPrinted>2018-11-04T13:29:59Z</cp:lastPrinted>
  <dcterms:created xsi:type="dcterms:W3CDTF">2015-07-18T18:02:04Z</dcterms:created>
  <dcterms:modified xsi:type="dcterms:W3CDTF">2018-11-04T13:30:31Z</dcterms:modified>
</cp:coreProperties>
</file>