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p:cViewPr>
        <p:scale>
          <a:sx n="100" d="100"/>
          <a:sy n="100" d="100"/>
        </p:scale>
        <p:origin x="2176" y="14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F38E1A-1CAE-4520-A9DC-13EEE4D9BBF9}" type="datetimeFigureOut">
              <a:rPr lang="en-US" smtClean="0"/>
              <a:t>9/29/18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37256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9/29/18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5693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9/29/18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61868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9/29/18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404844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F38E1A-1CAE-4520-A9DC-13EEE4D9BBF9}" type="datetimeFigureOut">
              <a:rPr lang="en-US" smtClean="0"/>
              <a:t>9/29/18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640435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F38E1A-1CAE-4520-A9DC-13EEE4D9BBF9}" type="datetimeFigureOut">
              <a:rPr lang="en-US" smtClean="0"/>
              <a:t>9/29/18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84103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F38E1A-1CAE-4520-A9DC-13EEE4D9BBF9}" type="datetimeFigureOut">
              <a:rPr lang="en-US" smtClean="0"/>
              <a:t>9/29/18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53253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F38E1A-1CAE-4520-A9DC-13EEE4D9BBF9}" type="datetimeFigureOut">
              <a:rPr lang="en-US" smtClean="0"/>
              <a:t>9/29/18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289518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38E1A-1CAE-4520-A9DC-13EEE4D9BBF9}" type="datetimeFigureOut">
              <a:rPr lang="en-US" smtClean="0"/>
              <a:t>9/29/18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15558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F38E1A-1CAE-4520-A9DC-13EEE4D9BBF9}" type="datetimeFigureOut">
              <a:rPr lang="en-US" smtClean="0"/>
              <a:t>9/29/18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95430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F38E1A-1CAE-4520-A9DC-13EEE4D9BBF9}" type="datetimeFigureOut">
              <a:rPr lang="en-US" smtClean="0"/>
              <a:t>9/29/18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594205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1FF38E1A-1CAE-4520-A9DC-13EEE4D9BBF9}" type="datetimeFigureOut">
              <a:rPr lang="en-US" smtClean="0"/>
              <a:t>9/29/18</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4EB16825-911A-4022-8A06-ADE23E41EA28}" type="slidenum">
              <a:rPr lang="en-US" smtClean="0"/>
              <a:t>‹#›</a:t>
            </a:fld>
            <a:endParaRPr lang="en-US"/>
          </a:p>
        </p:txBody>
      </p:sp>
    </p:spTree>
    <p:extLst>
      <p:ext uri="{BB962C8B-B14F-4D97-AF65-F5344CB8AC3E}">
        <p14:creationId xmlns:p14="http://schemas.microsoft.com/office/powerpoint/2010/main" val="2370782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 y="628"/>
            <a:ext cx="7771429" cy="10057144"/>
          </a:xfrm>
          <a:prstGeom prst="rect">
            <a:avLst/>
          </a:prstGeom>
        </p:spPr>
      </p:pic>
      <p:sp>
        <p:nvSpPr>
          <p:cNvPr id="7" name="TextBox 6"/>
          <p:cNvSpPr txBox="1"/>
          <p:nvPr/>
        </p:nvSpPr>
        <p:spPr>
          <a:xfrm>
            <a:off x="227313" y="1676756"/>
            <a:ext cx="3391786" cy="738664"/>
          </a:xfrm>
          <a:prstGeom prst="rect">
            <a:avLst/>
          </a:prstGeom>
          <a:noFill/>
        </p:spPr>
        <p:txBody>
          <a:bodyPr wrap="square" rtlCol="0">
            <a:spAutoFit/>
          </a:bodyPr>
          <a:lstStyle/>
          <a:p>
            <a:pPr algn="ctr"/>
            <a:r>
              <a:rPr lang="en-US" sz="2800" dirty="0">
                <a:latin typeface="HelloHappyDays Medium" panose="02000603000000000000" pitchFamily="2" charset="0"/>
                <a:ea typeface="HelloHappyDays Medium" panose="02000603000000000000" pitchFamily="2" charset="0"/>
              </a:rPr>
              <a:t>This Week’s Skills</a:t>
            </a:r>
          </a:p>
          <a:p>
            <a:pPr algn="ctr"/>
            <a:endParaRPr lang="en-US" sz="1400" dirty="0">
              <a:latin typeface="Comic Sans MS" panose="030F0702030302020204" pitchFamily="66" charset="0"/>
            </a:endParaRPr>
          </a:p>
        </p:txBody>
      </p:sp>
      <p:sp>
        <p:nvSpPr>
          <p:cNvPr id="8" name="TextBox 7"/>
          <p:cNvSpPr txBox="1"/>
          <p:nvPr/>
        </p:nvSpPr>
        <p:spPr>
          <a:xfrm>
            <a:off x="4037956" y="1674465"/>
            <a:ext cx="3353444" cy="461665"/>
          </a:xfrm>
          <a:prstGeom prst="rect">
            <a:avLst/>
          </a:prstGeom>
          <a:noFill/>
        </p:spPr>
        <p:txBody>
          <a:bodyPr wrap="square" rtlCol="0">
            <a:spAutoFit/>
          </a:bodyPr>
          <a:lstStyle/>
          <a:p>
            <a:pPr algn="ctr"/>
            <a:r>
              <a:rPr lang="en-US" sz="2400" dirty="0">
                <a:latin typeface="HelloHappyDays Medium" panose="02000603000000000000" pitchFamily="2" charset="0"/>
                <a:ea typeface="HelloHappyDays Medium" panose="02000603000000000000" pitchFamily="2" charset="0"/>
              </a:rPr>
              <a:t>Special Announcements</a:t>
            </a:r>
          </a:p>
        </p:txBody>
      </p:sp>
      <p:sp>
        <p:nvSpPr>
          <p:cNvPr id="9" name="TextBox 8"/>
          <p:cNvSpPr txBox="1"/>
          <p:nvPr/>
        </p:nvSpPr>
        <p:spPr>
          <a:xfrm>
            <a:off x="4037956" y="5958829"/>
            <a:ext cx="3048644" cy="523220"/>
          </a:xfrm>
          <a:prstGeom prst="rect">
            <a:avLst/>
          </a:prstGeom>
          <a:noFill/>
        </p:spPr>
        <p:txBody>
          <a:bodyPr wrap="square" rtlCol="0">
            <a:spAutoFit/>
          </a:bodyPr>
          <a:lstStyle/>
          <a:p>
            <a:pPr algn="ctr"/>
            <a:r>
              <a:rPr lang="en-US" sz="2800" dirty="0">
                <a:latin typeface="HelloHappyDays Medium" panose="02000603000000000000" pitchFamily="2" charset="0"/>
                <a:ea typeface="HelloHappyDays Medium" panose="02000603000000000000" pitchFamily="2" charset="0"/>
              </a:rPr>
              <a:t>Phonics/Spelling</a:t>
            </a:r>
          </a:p>
        </p:txBody>
      </p:sp>
      <p:sp>
        <p:nvSpPr>
          <p:cNvPr id="10" name="TextBox 9"/>
          <p:cNvSpPr txBox="1"/>
          <p:nvPr/>
        </p:nvSpPr>
        <p:spPr>
          <a:xfrm>
            <a:off x="685801" y="9448800"/>
            <a:ext cx="3048000" cy="400110"/>
          </a:xfrm>
          <a:prstGeom prst="rect">
            <a:avLst/>
          </a:prstGeom>
          <a:noFill/>
        </p:spPr>
        <p:txBody>
          <a:bodyPr wrap="square" rtlCol="0">
            <a:spAutoFit/>
          </a:bodyPr>
          <a:lstStyle/>
          <a:p>
            <a:pPr algn="ctr"/>
            <a:r>
              <a:rPr lang="en-US" dirty="0" err="1">
                <a:latin typeface="HelloHappyDays Medium" panose="02000603000000000000" pitchFamily="2" charset="0"/>
                <a:ea typeface="HelloHappyDays Medium" panose="02000603000000000000" pitchFamily="2" charset="0"/>
              </a:rPr>
              <a:t>talvarado@grafordisd.net</a:t>
            </a:r>
            <a:endParaRPr lang="en-US" dirty="0">
              <a:latin typeface="HelloHappyDays Medium" panose="02000603000000000000" pitchFamily="2" charset="0"/>
              <a:ea typeface="HelloHappyDays Medium" panose="02000603000000000000" pitchFamily="2" charset="0"/>
            </a:endParaRPr>
          </a:p>
        </p:txBody>
      </p:sp>
      <p:sp>
        <p:nvSpPr>
          <p:cNvPr id="11" name="TextBox 10"/>
          <p:cNvSpPr txBox="1"/>
          <p:nvPr/>
        </p:nvSpPr>
        <p:spPr>
          <a:xfrm>
            <a:off x="227313" y="2415420"/>
            <a:ext cx="3506488" cy="5509200"/>
          </a:xfrm>
          <a:prstGeom prst="rect">
            <a:avLst/>
          </a:prstGeom>
          <a:noFill/>
        </p:spPr>
        <p:txBody>
          <a:bodyPr wrap="square" rtlCol="0">
            <a:spAutoFit/>
          </a:bodyPr>
          <a:lstStyle/>
          <a:p>
            <a:r>
              <a:rPr lang="en-US" sz="1800" b="1" dirty="0">
                <a:latin typeface="HelloHappyDays Medium" panose="02000603000000000000" pitchFamily="2" charset="0"/>
                <a:ea typeface="HelloHappyDays Medium" panose="02000603000000000000" pitchFamily="2" charset="0"/>
              </a:rPr>
              <a:t>Reading: </a:t>
            </a:r>
            <a:r>
              <a:rPr lang="en-US" sz="1800" dirty="0">
                <a:latin typeface="HelloHappyDays Medium" panose="02000603000000000000" pitchFamily="2" charset="0"/>
                <a:ea typeface="HelloHappyDays Medium" panose="02000603000000000000" pitchFamily="2" charset="0"/>
              </a:rPr>
              <a:t>We will apply our reading skills to the story, Olivia. We will be making connections: text to text, text to self, and text to world. Read each night for 10 minutes and write on the reading log.  </a:t>
            </a:r>
          </a:p>
          <a:p>
            <a:r>
              <a:rPr lang="en-US" sz="1600" dirty="0">
                <a:latin typeface="HelloHappyDays Medium" panose="02000603000000000000" pitchFamily="2" charset="0"/>
                <a:ea typeface="HelloHappyDays Medium" panose="02000603000000000000" pitchFamily="2" charset="0"/>
              </a:rPr>
              <a:t> </a:t>
            </a:r>
          </a:p>
          <a:p>
            <a:r>
              <a:rPr lang="en-US" sz="1800" b="1" dirty="0">
                <a:latin typeface="HelloHappyDays Medium" panose="02000603000000000000" pitchFamily="2" charset="0"/>
                <a:ea typeface="HelloHappyDays Medium" panose="02000603000000000000" pitchFamily="2" charset="0"/>
              </a:rPr>
              <a:t>Writing:</a:t>
            </a:r>
            <a:r>
              <a:rPr lang="en-US" sz="1800" dirty="0">
                <a:latin typeface="HelloHappyDays Medium" panose="02000603000000000000" pitchFamily="2" charset="0"/>
                <a:ea typeface="HelloHappyDays Medium" panose="02000603000000000000" pitchFamily="2" charset="0"/>
              </a:rPr>
              <a:t> We will continue to work on skills to improve our writing. Students will be learning writing moves from our favorite authors. </a:t>
            </a:r>
            <a:endParaRPr lang="en-US" sz="1600" dirty="0">
              <a:latin typeface="HelloHappyDays Medium" panose="02000603000000000000" pitchFamily="2" charset="0"/>
              <a:ea typeface="HelloHappyDays Medium" panose="02000603000000000000" pitchFamily="2" charset="0"/>
            </a:endParaRPr>
          </a:p>
          <a:p>
            <a:endParaRPr lang="en-US" sz="1600" dirty="0">
              <a:latin typeface="HelloHappyDays Medium" panose="02000603000000000000" pitchFamily="2" charset="0"/>
              <a:ea typeface="HelloHappyDays Medium" panose="02000603000000000000" pitchFamily="2" charset="0"/>
            </a:endParaRPr>
          </a:p>
          <a:p>
            <a:r>
              <a:rPr lang="en-US" sz="1800" b="1" dirty="0">
                <a:latin typeface="HelloHappyDays Medium" panose="02000603000000000000" pitchFamily="2" charset="0"/>
                <a:ea typeface="HelloHappyDays Medium" panose="02000603000000000000" pitchFamily="2" charset="0"/>
              </a:rPr>
              <a:t>Phonics: </a:t>
            </a:r>
            <a:r>
              <a:rPr lang="en-US" sz="1800" dirty="0">
                <a:latin typeface="HelloHappyDays Medium" panose="02000603000000000000" pitchFamily="2" charset="0"/>
                <a:ea typeface="HelloHappyDays Medium" panose="02000603000000000000" pitchFamily="2" charset="0"/>
              </a:rPr>
              <a:t>We will be working on combinations: “or” and “</a:t>
            </a:r>
            <a:r>
              <a:rPr lang="en-US" sz="1800" dirty="0" err="1">
                <a:latin typeface="HelloHappyDays Medium" panose="02000603000000000000" pitchFamily="2" charset="0"/>
                <a:ea typeface="HelloHappyDays Medium" panose="02000603000000000000" pitchFamily="2" charset="0"/>
              </a:rPr>
              <a:t>wh</a:t>
            </a:r>
            <a:r>
              <a:rPr lang="en-US" sz="1800" dirty="0">
                <a:latin typeface="HelloHappyDays Medium" panose="02000603000000000000" pitchFamily="2" charset="0"/>
                <a:ea typeface="HelloHappyDays Medium" panose="02000603000000000000" pitchFamily="2" charset="0"/>
              </a:rPr>
              <a:t>” and contractions. Students will code words and apply rules. Practice reading and writing your sight words each night</a:t>
            </a:r>
            <a:r>
              <a:rPr lang="en-US" sz="1600" dirty="0">
                <a:latin typeface="HelloHappyDays Medium" panose="02000603000000000000" pitchFamily="2" charset="0"/>
                <a:ea typeface="HelloHappyDays Medium" panose="02000603000000000000" pitchFamily="2" charset="0"/>
              </a:rPr>
              <a:t>.  </a:t>
            </a:r>
          </a:p>
          <a:p>
            <a:endParaRPr lang="en-US" sz="1600" b="1" dirty="0">
              <a:latin typeface="HelloHappyDays Medium" panose="02000603000000000000" pitchFamily="2" charset="0"/>
              <a:ea typeface="HelloHappyDays Medium" panose="02000603000000000000" pitchFamily="2" charset="0"/>
            </a:endParaRPr>
          </a:p>
          <a:p>
            <a:r>
              <a:rPr lang="en-US" sz="1600" dirty="0">
                <a:latin typeface="HelloHappyDays Medium" panose="02000603000000000000" pitchFamily="2" charset="0"/>
                <a:ea typeface="HelloHappyDays Medium" panose="02000603000000000000" pitchFamily="2" charset="0"/>
              </a:rPr>
              <a:t>.  </a:t>
            </a:r>
            <a:endParaRPr lang="en-US" sz="1600" b="1" dirty="0">
              <a:latin typeface="HelloHappyDays Medium" panose="02000603000000000000" pitchFamily="2" charset="0"/>
              <a:ea typeface="HelloHappyDays Medium" panose="02000603000000000000" pitchFamily="2" charset="0"/>
            </a:endParaRPr>
          </a:p>
        </p:txBody>
      </p:sp>
      <p:sp>
        <p:nvSpPr>
          <p:cNvPr id="12" name="TextBox 11"/>
          <p:cNvSpPr txBox="1"/>
          <p:nvPr/>
        </p:nvSpPr>
        <p:spPr>
          <a:xfrm>
            <a:off x="3999613" y="2284780"/>
            <a:ext cx="3506488" cy="4555093"/>
          </a:xfrm>
          <a:prstGeom prst="rect">
            <a:avLst/>
          </a:prstGeom>
          <a:noFill/>
        </p:spPr>
        <p:txBody>
          <a:bodyPr wrap="square" rtlCol="0">
            <a:spAutoFit/>
          </a:bodyPr>
          <a:lstStyle/>
          <a:p>
            <a:r>
              <a:rPr lang="en-US" sz="1800" dirty="0">
                <a:latin typeface="HelloHappyDays Medium" panose="02000603000000000000" pitchFamily="2" charset="0"/>
                <a:ea typeface="HelloHappyDays Medium" panose="02000603000000000000" pitchFamily="2" charset="0"/>
              </a:rPr>
              <a:t>*October 5</a:t>
            </a:r>
            <a:r>
              <a:rPr lang="en-US" sz="1800" baseline="30000" dirty="0">
                <a:latin typeface="HelloHappyDays Medium" panose="02000603000000000000" pitchFamily="2" charset="0"/>
                <a:ea typeface="HelloHappyDays Medium" panose="02000603000000000000" pitchFamily="2" charset="0"/>
              </a:rPr>
              <a:t>th</a:t>
            </a:r>
            <a:r>
              <a:rPr lang="en-US" sz="1800" dirty="0">
                <a:latin typeface="HelloHappyDays Medium" panose="02000603000000000000" pitchFamily="2" charset="0"/>
                <a:ea typeface="HelloHappyDays Medium" panose="02000603000000000000" pitchFamily="2" charset="0"/>
              </a:rPr>
              <a:t> is a teacher work day and teacher/parent conferences. Your conference time has been sent home. </a:t>
            </a:r>
          </a:p>
          <a:p>
            <a:endParaRPr lang="en-US" sz="1800" dirty="0">
              <a:latin typeface="HelloHappyDays Medium" panose="02000603000000000000" pitchFamily="2" charset="0"/>
              <a:ea typeface="HelloHappyDays Medium" panose="02000603000000000000" pitchFamily="2" charset="0"/>
            </a:endParaRPr>
          </a:p>
          <a:p>
            <a:r>
              <a:rPr lang="en-US" sz="1800" dirty="0">
                <a:latin typeface="HelloHappyDays Medium" panose="02000603000000000000" pitchFamily="2" charset="0"/>
                <a:ea typeface="HelloHappyDays Medium" panose="02000603000000000000" pitchFamily="2" charset="0"/>
              </a:rPr>
              <a:t>*No school on Monday, October 8</a:t>
            </a:r>
            <a:r>
              <a:rPr lang="en-US" sz="1800" baseline="30000" dirty="0">
                <a:latin typeface="HelloHappyDays Medium" panose="02000603000000000000" pitchFamily="2" charset="0"/>
                <a:ea typeface="HelloHappyDays Medium" panose="02000603000000000000" pitchFamily="2" charset="0"/>
              </a:rPr>
              <a:t>th</a:t>
            </a:r>
            <a:r>
              <a:rPr lang="en-US" sz="1800" dirty="0">
                <a:latin typeface="HelloHappyDays Medium" panose="02000603000000000000" pitchFamily="2" charset="0"/>
                <a:ea typeface="HelloHappyDays Medium" panose="02000603000000000000" pitchFamily="2" charset="0"/>
              </a:rPr>
              <a:t>. </a:t>
            </a:r>
          </a:p>
          <a:p>
            <a:endParaRPr lang="en-US" sz="1800" dirty="0">
              <a:latin typeface="HelloHappyDays Medium" panose="02000603000000000000" pitchFamily="2" charset="0"/>
              <a:ea typeface="HelloHappyDays Medium" panose="02000603000000000000" pitchFamily="2" charset="0"/>
            </a:endParaRPr>
          </a:p>
          <a:p>
            <a:r>
              <a:rPr lang="en-US" sz="1800" dirty="0">
                <a:latin typeface="HelloHappyDays Medium" panose="02000603000000000000" pitchFamily="2" charset="0"/>
                <a:ea typeface="HelloHappyDays Medium" panose="02000603000000000000" pitchFamily="2" charset="0"/>
              </a:rPr>
              <a:t>*Scholastic order form due October 12</a:t>
            </a:r>
            <a:r>
              <a:rPr lang="en-US" sz="1800" baseline="30000" dirty="0">
                <a:latin typeface="HelloHappyDays Medium" panose="02000603000000000000" pitchFamily="2" charset="0"/>
                <a:ea typeface="HelloHappyDays Medium" panose="02000603000000000000" pitchFamily="2" charset="0"/>
              </a:rPr>
              <a:t>th</a:t>
            </a:r>
            <a:r>
              <a:rPr lang="en-US" sz="1800" dirty="0">
                <a:latin typeface="HelloHappyDays Medium" panose="02000603000000000000" pitchFamily="2" charset="0"/>
                <a:ea typeface="HelloHappyDays Medium" panose="02000603000000000000" pitchFamily="2" charset="0"/>
              </a:rPr>
              <a:t>. </a:t>
            </a:r>
          </a:p>
          <a:p>
            <a:endParaRPr lang="en-US" sz="1800" dirty="0">
              <a:latin typeface="HelloHappyDays Medium" panose="02000603000000000000" pitchFamily="2" charset="0"/>
              <a:ea typeface="HelloHappyDays Medium" panose="02000603000000000000" pitchFamily="2" charset="0"/>
            </a:endParaRPr>
          </a:p>
          <a:p>
            <a:r>
              <a:rPr lang="en-US" sz="1800" dirty="0">
                <a:latin typeface="HelloHappyDays Medium" panose="02000603000000000000" pitchFamily="2" charset="0"/>
                <a:ea typeface="HelloHappyDays Medium" panose="02000603000000000000" pitchFamily="2" charset="0"/>
              </a:rPr>
              <a:t>*We will dismiss at 2:45 pm </a:t>
            </a:r>
          </a:p>
          <a:p>
            <a:r>
              <a:rPr lang="en-US" sz="1800" dirty="0">
                <a:latin typeface="HelloHappyDays Medium" panose="02000603000000000000" pitchFamily="2" charset="0"/>
                <a:ea typeface="HelloHappyDays Medium" panose="02000603000000000000" pitchFamily="2" charset="0"/>
              </a:rPr>
              <a:t>on Fridays. </a:t>
            </a:r>
          </a:p>
          <a:p>
            <a:endParaRPr lang="en-US" sz="1500" dirty="0">
              <a:latin typeface="HelloHappyDays Medium" panose="02000603000000000000" pitchFamily="2" charset="0"/>
              <a:ea typeface="HelloHappyDays Medium" panose="02000603000000000000" pitchFamily="2" charset="0"/>
            </a:endParaRPr>
          </a:p>
          <a:p>
            <a:endParaRPr lang="en-US" sz="1500" dirty="0">
              <a:latin typeface="HelloHappyDays Medium" panose="02000603000000000000" pitchFamily="2" charset="0"/>
              <a:ea typeface="HelloHappyDays Medium" panose="02000603000000000000" pitchFamily="2" charset="0"/>
            </a:endParaRPr>
          </a:p>
          <a:p>
            <a:endParaRPr lang="en-US" sz="1600" dirty="0">
              <a:latin typeface="HelloHappyDays Medium" panose="02000603000000000000" pitchFamily="2" charset="0"/>
              <a:ea typeface="HelloHappyDays Medium" panose="02000603000000000000" pitchFamily="2" charset="0"/>
            </a:endParaRPr>
          </a:p>
          <a:p>
            <a:endParaRPr lang="en-US" sz="1600" dirty="0">
              <a:latin typeface="HelloHappyDays Medium" panose="02000603000000000000" pitchFamily="2" charset="0"/>
              <a:ea typeface="HelloHappyDays Medium" panose="02000603000000000000" pitchFamily="2" charset="0"/>
            </a:endParaRPr>
          </a:p>
          <a:p>
            <a:endParaRPr lang="en-US" sz="1200" dirty="0">
              <a:latin typeface="Comic Sans MS" panose="030F0702030302020204" pitchFamily="66" charset="0"/>
            </a:endParaRPr>
          </a:p>
        </p:txBody>
      </p:sp>
      <p:sp>
        <p:nvSpPr>
          <p:cNvPr id="3" name="TextBox 2">
            <a:extLst>
              <a:ext uri="{FF2B5EF4-FFF2-40B4-BE49-F238E27FC236}">
                <a16:creationId xmlns:a16="http://schemas.microsoft.com/office/drawing/2014/main" id="{0E12DF8E-B56E-BA49-A72A-39FC6BE66538}"/>
              </a:ext>
            </a:extLst>
          </p:cNvPr>
          <p:cNvSpPr txBox="1"/>
          <p:nvPr/>
        </p:nvSpPr>
        <p:spPr>
          <a:xfrm>
            <a:off x="2362200" y="208722"/>
            <a:ext cx="2971800" cy="1107996"/>
          </a:xfrm>
          <a:prstGeom prst="rect">
            <a:avLst/>
          </a:prstGeom>
          <a:noFill/>
        </p:spPr>
        <p:txBody>
          <a:bodyPr wrap="square" rtlCol="0">
            <a:spAutoFit/>
          </a:bodyPr>
          <a:lstStyle/>
          <a:p>
            <a:pPr algn="ctr"/>
            <a:r>
              <a:rPr lang="en-US" sz="2200" dirty="0">
                <a:latin typeface="HelloHappyDays Medium" panose="02000603000000000000" pitchFamily="2" charset="0"/>
                <a:ea typeface="HelloHappyDays Medium" panose="02000603000000000000" pitchFamily="2" charset="0"/>
              </a:rPr>
              <a:t>Dr. Alvarado’s ELAR Newsletter</a:t>
            </a:r>
          </a:p>
          <a:p>
            <a:pPr algn="ctr"/>
            <a:r>
              <a:rPr lang="en-US" sz="2200" dirty="0">
                <a:latin typeface="HelloHappyDays Medium" panose="02000603000000000000" pitchFamily="2" charset="0"/>
                <a:ea typeface="HelloHappyDays Medium" panose="02000603000000000000" pitchFamily="2" charset="0"/>
              </a:rPr>
              <a:t>October 1-4, 2018</a:t>
            </a:r>
          </a:p>
        </p:txBody>
      </p:sp>
      <p:sp>
        <p:nvSpPr>
          <p:cNvPr id="4" name="TextBox 3">
            <a:extLst>
              <a:ext uri="{FF2B5EF4-FFF2-40B4-BE49-F238E27FC236}">
                <a16:creationId xmlns:a16="http://schemas.microsoft.com/office/drawing/2014/main" id="{4259E831-C58A-F949-A3E2-F03DF0DC345C}"/>
              </a:ext>
            </a:extLst>
          </p:cNvPr>
          <p:cNvSpPr txBox="1"/>
          <p:nvPr/>
        </p:nvSpPr>
        <p:spPr>
          <a:xfrm>
            <a:off x="4191000" y="7201443"/>
            <a:ext cx="3429000" cy="2031325"/>
          </a:xfrm>
          <a:prstGeom prst="rect">
            <a:avLst/>
          </a:prstGeom>
          <a:solidFill>
            <a:schemeClr val="bg1"/>
          </a:solidFill>
        </p:spPr>
        <p:txBody>
          <a:bodyPr wrap="square" rtlCol="0">
            <a:spAutoFit/>
          </a:bodyPr>
          <a:lstStyle/>
          <a:p>
            <a:r>
              <a:rPr lang="en-US" sz="1800" dirty="0">
                <a:latin typeface="HelloHappyDays Medium" panose="02000603000000000000" pitchFamily="2" charset="0"/>
                <a:ea typeface="HelloHappyDays Medium" panose="02000603000000000000" pitchFamily="2" charset="0"/>
              </a:rPr>
              <a:t>In Saxon Phonics, students are learning the rules for coding words. Ask your child about what they have learned about combinations. An assessment will be given on Friday over the skills we learned. </a:t>
            </a:r>
          </a:p>
        </p:txBody>
      </p:sp>
    </p:spTree>
    <p:extLst>
      <p:ext uri="{BB962C8B-B14F-4D97-AF65-F5344CB8AC3E}">
        <p14:creationId xmlns:p14="http://schemas.microsoft.com/office/powerpoint/2010/main" val="506777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218</Words>
  <Application>Microsoft Macintosh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Comic Sans MS</vt:lpstr>
      <vt:lpstr>HelloHappyDays Medium</vt:lpstr>
      <vt:lpstr>Office Theme</vt:lpstr>
      <vt:lpstr>PowerPoint Presentation</vt:lpstr>
    </vt:vector>
  </TitlesOfParts>
  <Company>Hewlett-Packard Company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dc:creator>
  <cp:lastModifiedBy>Tina Crouch</cp:lastModifiedBy>
  <cp:revision>39</cp:revision>
  <cp:lastPrinted>2018-09-29T21:26:52Z</cp:lastPrinted>
  <dcterms:created xsi:type="dcterms:W3CDTF">2015-07-18T18:02:04Z</dcterms:created>
  <dcterms:modified xsi:type="dcterms:W3CDTF">2018-09-29T21:27:03Z</dcterms:modified>
</cp:coreProperties>
</file>